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8" r:id="rId2"/>
    <p:sldId id="257" r:id="rId3"/>
    <p:sldId id="515" r:id="rId4"/>
    <p:sldId id="527" r:id="rId5"/>
    <p:sldId id="2167" r:id="rId6"/>
    <p:sldId id="2156" r:id="rId7"/>
    <p:sldId id="2157" r:id="rId8"/>
    <p:sldId id="526" r:id="rId9"/>
    <p:sldId id="2168" r:id="rId10"/>
    <p:sldId id="519" r:id="rId11"/>
    <p:sldId id="520" r:id="rId12"/>
    <p:sldId id="259" r:id="rId13"/>
    <p:sldId id="256" r:id="rId14"/>
    <p:sldId id="521" r:id="rId15"/>
    <p:sldId id="2169" r:id="rId16"/>
    <p:sldId id="523" r:id="rId17"/>
    <p:sldId id="524" r:id="rId18"/>
    <p:sldId id="525" r:id="rId19"/>
    <p:sldId id="2163" r:id="rId20"/>
    <p:sldId id="2164" r:id="rId21"/>
    <p:sldId id="2170" r:id="rId22"/>
    <p:sldId id="268" r:id="rId23"/>
    <p:sldId id="269" r:id="rId24"/>
    <p:sldId id="2166" r:id="rId25"/>
    <p:sldId id="261" r:id="rId26"/>
    <p:sldId id="267" r:id="rId27"/>
    <p:sldId id="21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3E3"/>
    <a:srgbClr val="FFFFFF"/>
    <a:srgbClr val="E6E6E6"/>
    <a:srgbClr val="44546A"/>
    <a:srgbClr val="0C5A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60"/>
  </p:normalViewPr>
  <p:slideViewPr>
    <p:cSldViewPr snapToGrid="0">
      <p:cViewPr>
        <p:scale>
          <a:sx n="100" d="100"/>
          <a:sy n="100" d="100"/>
        </p:scale>
        <p:origin x="558"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584CB-05C2-44CA-BFE2-4429323214BD}" type="datetimeFigureOut">
              <a:rPr lang="en-IN" smtClean="0"/>
              <a:t>11-12-2024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A059E-23AF-4BFA-8E2D-F055EB90840E}" type="slidenum">
              <a:rPr lang="en-IN" smtClean="0"/>
              <a:t>‹#›</a:t>
            </a:fld>
            <a:endParaRPr lang="en-IN"/>
          </a:p>
        </p:txBody>
      </p:sp>
    </p:spTree>
    <p:extLst>
      <p:ext uri="{BB962C8B-B14F-4D97-AF65-F5344CB8AC3E}">
        <p14:creationId xmlns:p14="http://schemas.microsoft.com/office/powerpoint/2010/main" val="4083652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95D5892-7B63-458F-A62F-E19B6F1357EF}" type="slidenum">
              <a:rPr lang="en-IN" smtClean="0"/>
              <a:t>11</a:t>
            </a:fld>
            <a:endParaRPr lang="en-IN"/>
          </a:p>
        </p:txBody>
      </p:sp>
    </p:spTree>
    <p:extLst>
      <p:ext uri="{BB962C8B-B14F-4D97-AF65-F5344CB8AC3E}">
        <p14:creationId xmlns:p14="http://schemas.microsoft.com/office/powerpoint/2010/main" val="153370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FD89-4BE1-1902-F0F2-C69CA30B3C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36C0F1-AF2B-B38C-6865-B3411003B8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BDBA28-9645-00B2-38A9-C92C2A2F8CC1}"/>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5" name="Footer Placeholder 4">
            <a:extLst>
              <a:ext uri="{FF2B5EF4-FFF2-40B4-BE49-F238E27FC236}">
                <a16:creationId xmlns:a16="http://schemas.microsoft.com/office/drawing/2014/main" id="{D583C1D8-715C-8AC9-122B-843A878BB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BBF4F-3BB8-D231-FF6D-E77939A6E269}"/>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2777843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A14DA-8914-BEEB-D1DF-FADB899E3B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D8DD4B-8991-4B38-F0E4-07572EF697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1BFF4D-8E55-4898-9590-13B415F32DFE}"/>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5" name="Footer Placeholder 4">
            <a:extLst>
              <a:ext uri="{FF2B5EF4-FFF2-40B4-BE49-F238E27FC236}">
                <a16:creationId xmlns:a16="http://schemas.microsoft.com/office/drawing/2014/main" id="{F8DED072-C133-8CD9-5923-56C9C23DF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4864F-EF0A-591F-F3CB-74D610958469}"/>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1415319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F25B58-1316-9615-0C1B-14A2176ADF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2C7352-528D-E7EA-278F-83B34C016E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41C49-5827-645D-2FF6-F6C30138F980}"/>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5" name="Footer Placeholder 4">
            <a:extLst>
              <a:ext uri="{FF2B5EF4-FFF2-40B4-BE49-F238E27FC236}">
                <a16:creationId xmlns:a16="http://schemas.microsoft.com/office/drawing/2014/main" id="{4AABAD77-774D-7EEC-1CD0-A7F89CDC0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469C2-91B2-1ABE-CE91-849110354338}"/>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351774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C3A3-8681-F0E0-3B54-3248F604E2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AB828-891D-A78B-D65B-38B8BF1DDF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DD4CD-22FE-F4E0-9C91-21CE237483D7}"/>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5" name="Footer Placeholder 4">
            <a:extLst>
              <a:ext uri="{FF2B5EF4-FFF2-40B4-BE49-F238E27FC236}">
                <a16:creationId xmlns:a16="http://schemas.microsoft.com/office/drawing/2014/main" id="{5ED089C2-F76E-B4EA-DD51-FB491339B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D39C7-5DEE-9332-7534-2C25FB32C65A}"/>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126533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DFFB-D642-C415-C0C1-8C0C04CF8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529017-ADAD-B997-7E46-796CFE8D29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6977C0-C013-1BBD-AC0D-7B1EC11B5699}"/>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5" name="Footer Placeholder 4">
            <a:extLst>
              <a:ext uri="{FF2B5EF4-FFF2-40B4-BE49-F238E27FC236}">
                <a16:creationId xmlns:a16="http://schemas.microsoft.com/office/drawing/2014/main" id="{05869868-48DC-A71D-CBD2-E7FE7187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10DD0-CC5B-AA0B-CAF4-BB93250AAEB4}"/>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227573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0499-22B0-691F-43FE-45EF6BDE44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E9774F-0E10-46CB-9A11-A74BA10743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225562-1031-0EBC-BD4A-9D77A3F23B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2691F1-76E7-47A8-C2D3-0E5E03C30039}"/>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6" name="Footer Placeholder 5">
            <a:extLst>
              <a:ext uri="{FF2B5EF4-FFF2-40B4-BE49-F238E27FC236}">
                <a16:creationId xmlns:a16="http://schemas.microsoft.com/office/drawing/2014/main" id="{BDA303C3-34EE-F334-45C1-E4DD54080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13BDD-A1EC-0F45-7DAE-5B816B56CC00}"/>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2976812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F078-73BB-9A17-B1CE-0DE802F037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4D74F1-2BCE-ED2A-0A75-693C476A55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FDEAA9-2835-9600-E38C-740BF255BD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164A21-142B-BE99-9155-AA66FCE1C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44B674-796D-1469-20F2-E40C9E4C73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4A0434-6E58-BBF2-8AE8-E896B16C4BEA}"/>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8" name="Footer Placeholder 7">
            <a:extLst>
              <a:ext uri="{FF2B5EF4-FFF2-40B4-BE49-F238E27FC236}">
                <a16:creationId xmlns:a16="http://schemas.microsoft.com/office/drawing/2014/main" id="{1C27362D-D9EA-19F3-D217-2F7DDD5BA3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EC562E-3571-75D6-73C5-D0A373EA3FAB}"/>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49262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B21A-A2D4-2697-BB42-263754E147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4FCC90-7972-5AD6-D1AE-EC688F8A10CE}"/>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4" name="Footer Placeholder 3">
            <a:extLst>
              <a:ext uri="{FF2B5EF4-FFF2-40B4-BE49-F238E27FC236}">
                <a16:creationId xmlns:a16="http://schemas.microsoft.com/office/drawing/2014/main" id="{9998CEF8-E873-D712-74C6-BD3002B288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E96FA0-DF5A-8EFD-5921-52F696E10799}"/>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245679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D3D4E7-A9E2-B808-DB7D-DF07CEA6B8B4}"/>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3" name="Footer Placeholder 2">
            <a:extLst>
              <a:ext uri="{FF2B5EF4-FFF2-40B4-BE49-F238E27FC236}">
                <a16:creationId xmlns:a16="http://schemas.microsoft.com/office/drawing/2014/main" id="{FF3FF67F-C26D-C47B-6F78-62EFCBC239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44FB2A-FBD3-E37C-FF10-84CE339BE26C}"/>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3854883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DA0B-BA19-8572-EDE4-72E30EB12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B1C87A-94BE-8FE6-ABA1-8419387F0D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1C5068-406A-ECAE-BA70-526D04E72E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700F49-85E1-25DA-4C32-B5DDA206FE94}"/>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6" name="Footer Placeholder 5">
            <a:extLst>
              <a:ext uri="{FF2B5EF4-FFF2-40B4-BE49-F238E27FC236}">
                <a16:creationId xmlns:a16="http://schemas.microsoft.com/office/drawing/2014/main" id="{CCF364B2-E032-50A8-6B66-049AC47DB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A0FC0-F2F0-2CA2-C5B3-90773964D825}"/>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1941533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09B07-58C8-C8B5-A406-3848299E0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5C0B11-BF79-7CB3-B49D-A94A21943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5F03D3-B654-344A-057F-F5FFD7CF8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F15EA-F775-7855-052F-02C3A481D63B}"/>
              </a:ext>
            </a:extLst>
          </p:cNvPr>
          <p:cNvSpPr>
            <a:spLocks noGrp="1"/>
          </p:cNvSpPr>
          <p:nvPr>
            <p:ph type="dt" sz="half" idx="10"/>
          </p:nvPr>
        </p:nvSpPr>
        <p:spPr/>
        <p:txBody>
          <a:bodyPr/>
          <a:lstStyle/>
          <a:p>
            <a:fld id="{B2D954D0-A12D-4993-B5B8-148E014A2859}" type="datetimeFigureOut">
              <a:rPr lang="en-US" smtClean="0"/>
              <a:t>12/11/2024</a:t>
            </a:fld>
            <a:endParaRPr lang="en-US"/>
          </a:p>
        </p:txBody>
      </p:sp>
      <p:sp>
        <p:nvSpPr>
          <p:cNvPr id="6" name="Footer Placeholder 5">
            <a:extLst>
              <a:ext uri="{FF2B5EF4-FFF2-40B4-BE49-F238E27FC236}">
                <a16:creationId xmlns:a16="http://schemas.microsoft.com/office/drawing/2014/main" id="{246966D2-C0D2-34D1-B2A8-BDAA0A824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F1A10-3F3C-F8EE-14D7-7904D8DDDF1E}"/>
              </a:ext>
            </a:extLst>
          </p:cNvPr>
          <p:cNvSpPr>
            <a:spLocks noGrp="1"/>
          </p:cNvSpPr>
          <p:nvPr>
            <p:ph type="sldNum" sz="quarter" idx="12"/>
          </p:nvPr>
        </p:nvSpPr>
        <p:spPr/>
        <p:txBody>
          <a:bodyPr/>
          <a:lstStyle/>
          <a:p>
            <a:fld id="{972AAD04-0D84-40DB-951A-E98F42C9D993}" type="slidenum">
              <a:rPr lang="en-US" smtClean="0"/>
              <a:t>‹#›</a:t>
            </a:fld>
            <a:endParaRPr lang="en-US"/>
          </a:p>
        </p:txBody>
      </p:sp>
    </p:spTree>
    <p:extLst>
      <p:ext uri="{BB962C8B-B14F-4D97-AF65-F5344CB8AC3E}">
        <p14:creationId xmlns:p14="http://schemas.microsoft.com/office/powerpoint/2010/main" val="3179304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DB2C82-47C9-BA2C-5BDB-F930277C36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4F4BA8-BC58-20F9-F103-39433A81F9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049A8-3C0F-1F43-49E3-54E008793E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D954D0-A12D-4993-B5B8-148E014A2859}" type="datetimeFigureOut">
              <a:rPr lang="en-US" smtClean="0"/>
              <a:t>12/11/2024</a:t>
            </a:fld>
            <a:endParaRPr lang="en-US"/>
          </a:p>
        </p:txBody>
      </p:sp>
      <p:sp>
        <p:nvSpPr>
          <p:cNvPr id="5" name="Footer Placeholder 4">
            <a:extLst>
              <a:ext uri="{FF2B5EF4-FFF2-40B4-BE49-F238E27FC236}">
                <a16:creationId xmlns:a16="http://schemas.microsoft.com/office/drawing/2014/main" id="{BE72955E-0EF2-81EC-812F-658417791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825E7F-07D1-EA4A-85CF-4AC1522425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2AAD04-0D84-40DB-951A-E98F42C9D993}" type="slidenum">
              <a:rPr lang="en-US" smtClean="0"/>
              <a:t>‹#›</a:t>
            </a:fld>
            <a:endParaRPr lang="en-US"/>
          </a:p>
        </p:txBody>
      </p:sp>
    </p:spTree>
    <p:extLst>
      <p:ext uri="{BB962C8B-B14F-4D97-AF65-F5344CB8AC3E}">
        <p14:creationId xmlns:p14="http://schemas.microsoft.com/office/powerpoint/2010/main" val="1971953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6.svg"/><Relationship Id="rId5" Type="http://schemas.openxmlformats.org/officeDocument/2006/relationships/image" Target="../media/image24.png"/><Relationship Id="rId10"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5.jpg"/><Relationship Id="rId7" Type="http://schemas.openxmlformats.org/officeDocument/2006/relationships/image" Target="../media/image5.png"/><Relationship Id="rId2" Type="http://schemas.openxmlformats.org/officeDocument/2006/relationships/image" Target="../media/image34.jpg"/><Relationship Id="rId1" Type="http://schemas.openxmlformats.org/officeDocument/2006/relationships/slideLayout" Target="../slideLayouts/slideLayout6.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jp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sv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sv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hub.graphistry.com/graph/graph.html?dataset=2a41173722ea4861aeaeba6341902b7b&amp;play=5000&amp;splashAfter=false&amp;session=e29bb668396e4af483036184d21ae43c"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6.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9C68077B-C790-E10B-1722-69FCC57E0F53}"/>
              </a:ext>
            </a:extLst>
          </p:cNvPr>
          <p:cNvSpPr/>
          <p:nvPr/>
        </p:nvSpPr>
        <p:spPr>
          <a:xfrm rot="10800000">
            <a:off x="0" y="-1"/>
            <a:ext cx="12192000" cy="4387273"/>
          </a:xfrm>
          <a:prstGeom prst="round2SameRect">
            <a:avLst>
              <a:gd name="adj1" fmla="val 15158"/>
              <a:gd name="adj2" fmla="val 0"/>
            </a:avLst>
          </a:prstGeom>
          <a:solidFill>
            <a:srgbClr val="0492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1">
            <a:extLst>
              <a:ext uri="{FF2B5EF4-FFF2-40B4-BE49-F238E27FC236}">
                <a16:creationId xmlns:a16="http://schemas.microsoft.com/office/drawing/2014/main" id="{400AD350-FEE0-6F5B-A1EC-3C5C28A4AB58}"/>
              </a:ext>
            </a:extLst>
          </p:cNvPr>
          <p:cNvSpPr>
            <a:spLocks noGrp="1"/>
          </p:cNvSpPr>
          <p:nvPr>
            <p:ph type="sldNum" sz="quarter" idx="12"/>
          </p:nvPr>
        </p:nvSpPr>
        <p:spPr>
          <a:xfrm>
            <a:off x="8610600" y="6356350"/>
            <a:ext cx="2743200" cy="365125"/>
          </a:xfrm>
        </p:spPr>
        <p:txBody>
          <a:bodyPr/>
          <a:lstStyle/>
          <a:p>
            <a:fld id="{8C1AD6C4-B4B4-435D-9172-8C6364A8C81C}" type="slidenum">
              <a:rPr lang="en-GB" smtClean="0"/>
              <a:t>1</a:t>
            </a:fld>
            <a:endParaRPr lang="en-GB" dirty="0"/>
          </a:p>
        </p:txBody>
      </p:sp>
      <p:sp>
        <p:nvSpPr>
          <p:cNvPr id="4" name="TextBox 3">
            <a:extLst>
              <a:ext uri="{FF2B5EF4-FFF2-40B4-BE49-F238E27FC236}">
                <a16:creationId xmlns:a16="http://schemas.microsoft.com/office/drawing/2014/main" id="{D7588C80-2C18-116A-0306-ABE27BD90003}"/>
              </a:ext>
            </a:extLst>
          </p:cNvPr>
          <p:cNvSpPr txBox="1"/>
          <p:nvPr/>
        </p:nvSpPr>
        <p:spPr>
          <a:xfrm>
            <a:off x="1473198" y="3631429"/>
            <a:ext cx="92456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Topia Life Sciences, a technology-enabled diversified life science company. </a:t>
            </a:r>
          </a:p>
        </p:txBody>
      </p:sp>
      <p:grpSp>
        <p:nvGrpSpPr>
          <p:cNvPr id="6" name="Group 5">
            <a:extLst>
              <a:ext uri="{FF2B5EF4-FFF2-40B4-BE49-F238E27FC236}">
                <a16:creationId xmlns:a16="http://schemas.microsoft.com/office/drawing/2014/main" id="{E446630D-C206-A52C-2A53-77928B2D6FAD}"/>
              </a:ext>
            </a:extLst>
          </p:cNvPr>
          <p:cNvGrpSpPr/>
          <p:nvPr/>
        </p:nvGrpSpPr>
        <p:grpSpPr>
          <a:xfrm>
            <a:off x="4248148" y="1428791"/>
            <a:ext cx="3695700" cy="1230512"/>
            <a:chOff x="2999232" y="1911095"/>
            <a:chExt cx="6196710" cy="2063243"/>
          </a:xfrm>
          <a:solidFill>
            <a:schemeClr val="bg1"/>
          </a:solidFill>
        </p:grpSpPr>
        <p:sp>
          <p:nvSpPr>
            <p:cNvPr id="7" name="object 5">
              <a:extLst>
                <a:ext uri="{FF2B5EF4-FFF2-40B4-BE49-F238E27FC236}">
                  <a16:creationId xmlns:a16="http://schemas.microsoft.com/office/drawing/2014/main" id="{9DADFC93-0BEB-6229-2882-D6EA2CEF9281}"/>
                </a:ext>
              </a:extLst>
            </p:cNvPr>
            <p:cNvSpPr/>
            <p:nvPr/>
          </p:nvSpPr>
          <p:spPr>
            <a:xfrm>
              <a:off x="2999232" y="1917699"/>
              <a:ext cx="1024255" cy="1365250"/>
            </a:xfrm>
            <a:custGeom>
              <a:avLst/>
              <a:gdLst/>
              <a:ahLst/>
              <a:cxnLst/>
              <a:rect l="l" t="t" r="r" b="b"/>
              <a:pathLst>
                <a:path w="1024254" h="1365250">
                  <a:moveTo>
                    <a:pt x="1023874" y="0"/>
                  </a:moveTo>
                  <a:lnTo>
                    <a:pt x="0" y="0"/>
                  </a:lnTo>
                  <a:lnTo>
                    <a:pt x="0" y="228600"/>
                  </a:lnTo>
                  <a:lnTo>
                    <a:pt x="397002" y="228600"/>
                  </a:lnTo>
                  <a:lnTo>
                    <a:pt x="397002" y="1365250"/>
                  </a:lnTo>
                  <a:lnTo>
                    <a:pt x="626872" y="1365250"/>
                  </a:lnTo>
                  <a:lnTo>
                    <a:pt x="626872" y="228600"/>
                  </a:lnTo>
                  <a:lnTo>
                    <a:pt x="1023874" y="228600"/>
                  </a:lnTo>
                  <a:lnTo>
                    <a:pt x="1023874" y="0"/>
                  </a:lnTo>
                  <a:close/>
                </a:path>
              </a:pathLst>
            </a:custGeom>
            <a:grpFill/>
          </p:spPr>
          <p:txBody>
            <a:bodyPr wrap="square" lIns="0" tIns="0" rIns="0" bIns="0" rtlCol="0"/>
            <a:lstStyle/>
            <a:p>
              <a:endParaRPr/>
            </a:p>
          </p:txBody>
        </p:sp>
        <p:sp>
          <p:nvSpPr>
            <p:cNvPr id="8" name="object 6">
              <a:extLst>
                <a:ext uri="{FF2B5EF4-FFF2-40B4-BE49-F238E27FC236}">
                  <a16:creationId xmlns:a16="http://schemas.microsoft.com/office/drawing/2014/main" id="{3051E2A0-B1A1-92AF-D435-D4C33B54406E}"/>
                </a:ext>
              </a:extLst>
            </p:cNvPr>
            <p:cNvSpPr/>
            <p:nvPr/>
          </p:nvSpPr>
          <p:spPr>
            <a:xfrm>
              <a:off x="7275576" y="1917192"/>
              <a:ext cx="231140" cy="1365885"/>
            </a:xfrm>
            <a:custGeom>
              <a:avLst/>
              <a:gdLst/>
              <a:ahLst/>
              <a:cxnLst/>
              <a:rect l="l" t="t" r="r" b="b"/>
              <a:pathLst>
                <a:path w="231140" h="1365885">
                  <a:moveTo>
                    <a:pt x="231101" y="0"/>
                  </a:moveTo>
                  <a:lnTo>
                    <a:pt x="0" y="0"/>
                  </a:lnTo>
                  <a:lnTo>
                    <a:pt x="0" y="1365503"/>
                  </a:lnTo>
                  <a:lnTo>
                    <a:pt x="231101" y="1365503"/>
                  </a:lnTo>
                  <a:lnTo>
                    <a:pt x="231101" y="0"/>
                  </a:lnTo>
                  <a:close/>
                </a:path>
              </a:pathLst>
            </a:custGeom>
            <a:grpFill/>
          </p:spPr>
          <p:txBody>
            <a:bodyPr wrap="square" lIns="0" tIns="0" rIns="0" bIns="0" rtlCol="0"/>
            <a:lstStyle/>
            <a:p>
              <a:endParaRPr/>
            </a:p>
          </p:txBody>
        </p:sp>
        <p:sp>
          <p:nvSpPr>
            <p:cNvPr id="10" name="object 7">
              <a:extLst>
                <a:ext uri="{FF2B5EF4-FFF2-40B4-BE49-F238E27FC236}">
                  <a16:creationId xmlns:a16="http://schemas.microsoft.com/office/drawing/2014/main" id="{6C5E717C-8E61-423B-94E7-1BA7E2B36110}"/>
                </a:ext>
              </a:extLst>
            </p:cNvPr>
            <p:cNvSpPr/>
            <p:nvPr/>
          </p:nvSpPr>
          <p:spPr>
            <a:xfrm>
              <a:off x="7699247" y="1917192"/>
              <a:ext cx="1496695" cy="1365885"/>
            </a:xfrm>
            <a:custGeom>
              <a:avLst/>
              <a:gdLst/>
              <a:ahLst/>
              <a:cxnLst/>
              <a:rect l="l" t="t" r="r" b="b"/>
              <a:pathLst>
                <a:path w="1496695" h="1365885">
                  <a:moveTo>
                    <a:pt x="784478" y="0"/>
                  </a:moveTo>
                  <a:lnTo>
                    <a:pt x="711961" y="0"/>
                  </a:lnTo>
                  <a:lnTo>
                    <a:pt x="665352" y="4699"/>
                  </a:lnTo>
                  <a:lnTo>
                    <a:pt x="621537" y="18161"/>
                  </a:lnTo>
                  <a:lnTo>
                    <a:pt x="581405" y="39750"/>
                  </a:lnTo>
                  <a:lnTo>
                    <a:pt x="546353" y="68707"/>
                  </a:lnTo>
                  <a:lnTo>
                    <a:pt x="517398" y="104267"/>
                  </a:lnTo>
                  <a:lnTo>
                    <a:pt x="495553" y="145542"/>
                  </a:lnTo>
                  <a:lnTo>
                    <a:pt x="0" y="1365504"/>
                  </a:lnTo>
                  <a:lnTo>
                    <a:pt x="229870" y="1365504"/>
                  </a:lnTo>
                  <a:lnTo>
                    <a:pt x="676021" y="266954"/>
                  </a:lnTo>
                  <a:lnTo>
                    <a:pt x="698626" y="235838"/>
                  </a:lnTo>
                  <a:lnTo>
                    <a:pt x="730630" y="220345"/>
                  </a:lnTo>
                  <a:lnTo>
                    <a:pt x="765809" y="220345"/>
                  </a:lnTo>
                  <a:lnTo>
                    <a:pt x="797813" y="235838"/>
                  </a:lnTo>
                  <a:lnTo>
                    <a:pt x="820293" y="266954"/>
                  </a:lnTo>
                  <a:lnTo>
                    <a:pt x="1266571" y="1365504"/>
                  </a:lnTo>
                  <a:lnTo>
                    <a:pt x="1496441" y="1365504"/>
                  </a:lnTo>
                  <a:lnTo>
                    <a:pt x="1000886" y="145542"/>
                  </a:lnTo>
                  <a:lnTo>
                    <a:pt x="979043" y="104267"/>
                  </a:lnTo>
                  <a:lnTo>
                    <a:pt x="949959" y="68707"/>
                  </a:lnTo>
                  <a:lnTo>
                    <a:pt x="914907" y="39878"/>
                  </a:lnTo>
                  <a:lnTo>
                    <a:pt x="874902" y="18161"/>
                  </a:lnTo>
                  <a:lnTo>
                    <a:pt x="830960" y="4699"/>
                  </a:lnTo>
                  <a:lnTo>
                    <a:pt x="784478" y="0"/>
                  </a:lnTo>
                  <a:close/>
                </a:path>
              </a:pathLst>
            </a:custGeom>
            <a:grpFill/>
          </p:spPr>
          <p:txBody>
            <a:bodyPr wrap="square" lIns="0" tIns="0" rIns="0" bIns="0" rtlCol="0"/>
            <a:lstStyle/>
            <a:p>
              <a:endParaRPr/>
            </a:p>
          </p:txBody>
        </p:sp>
        <p:sp>
          <p:nvSpPr>
            <p:cNvPr id="11" name="object 8">
              <a:extLst>
                <a:ext uri="{FF2B5EF4-FFF2-40B4-BE49-F238E27FC236}">
                  <a16:creationId xmlns:a16="http://schemas.microsoft.com/office/drawing/2014/main" id="{B6933492-FB8C-9F0B-318D-FCC7C6DA7755}"/>
                </a:ext>
              </a:extLst>
            </p:cNvPr>
            <p:cNvSpPr/>
            <p:nvPr/>
          </p:nvSpPr>
          <p:spPr>
            <a:xfrm>
              <a:off x="4197096" y="1911095"/>
              <a:ext cx="1402080" cy="1353185"/>
            </a:xfrm>
            <a:custGeom>
              <a:avLst/>
              <a:gdLst/>
              <a:ahLst/>
              <a:cxnLst/>
              <a:rect l="l" t="t" r="r" b="b"/>
              <a:pathLst>
                <a:path w="1402079" h="1353185">
                  <a:moveTo>
                    <a:pt x="1401572" y="583819"/>
                  </a:moveTo>
                  <a:lnTo>
                    <a:pt x="1399667" y="535940"/>
                  </a:lnTo>
                  <a:lnTo>
                    <a:pt x="1393952" y="489077"/>
                  </a:lnTo>
                  <a:lnTo>
                    <a:pt x="1384554" y="443484"/>
                  </a:lnTo>
                  <a:lnTo>
                    <a:pt x="1371727" y="399288"/>
                  </a:lnTo>
                  <a:lnTo>
                    <a:pt x="1355598" y="356489"/>
                  </a:lnTo>
                  <a:lnTo>
                    <a:pt x="1336294" y="315468"/>
                  </a:lnTo>
                  <a:lnTo>
                    <a:pt x="1313942" y="276225"/>
                  </a:lnTo>
                  <a:lnTo>
                    <a:pt x="1288796" y="239014"/>
                  </a:lnTo>
                  <a:lnTo>
                    <a:pt x="1270635" y="216281"/>
                  </a:lnTo>
                  <a:lnTo>
                    <a:pt x="1260856" y="203835"/>
                  </a:lnTo>
                  <a:lnTo>
                    <a:pt x="1230376" y="170942"/>
                  </a:lnTo>
                  <a:lnTo>
                    <a:pt x="1197356" y="140462"/>
                  </a:lnTo>
                  <a:lnTo>
                    <a:pt x="1177544" y="124802"/>
                  </a:lnTo>
                  <a:lnTo>
                    <a:pt x="1177544" y="607568"/>
                  </a:lnTo>
                  <a:lnTo>
                    <a:pt x="1177544" y="745363"/>
                  </a:lnTo>
                  <a:lnTo>
                    <a:pt x="1174496" y="794512"/>
                  </a:lnTo>
                  <a:lnTo>
                    <a:pt x="1165606" y="841756"/>
                  </a:lnTo>
                  <a:lnTo>
                    <a:pt x="1151128" y="886841"/>
                  </a:lnTo>
                  <a:lnTo>
                    <a:pt x="1131570" y="929386"/>
                  </a:lnTo>
                  <a:lnTo>
                    <a:pt x="1107313" y="968883"/>
                  </a:lnTo>
                  <a:lnTo>
                    <a:pt x="1078611" y="1005205"/>
                  </a:lnTo>
                  <a:lnTo>
                    <a:pt x="1045845" y="1037971"/>
                  </a:lnTo>
                  <a:lnTo>
                    <a:pt x="1009523" y="1066546"/>
                  </a:lnTo>
                  <a:lnTo>
                    <a:pt x="969772" y="1090803"/>
                  </a:lnTo>
                  <a:lnTo>
                    <a:pt x="927227" y="1110361"/>
                  </a:lnTo>
                  <a:lnTo>
                    <a:pt x="882015" y="1124712"/>
                  </a:lnTo>
                  <a:lnTo>
                    <a:pt x="834644" y="1133602"/>
                  </a:lnTo>
                  <a:lnTo>
                    <a:pt x="785495" y="1136650"/>
                  </a:lnTo>
                  <a:lnTo>
                    <a:pt x="616077" y="1136650"/>
                  </a:lnTo>
                  <a:lnTo>
                    <a:pt x="566801" y="1133602"/>
                  </a:lnTo>
                  <a:lnTo>
                    <a:pt x="519430" y="1124712"/>
                  </a:lnTo>
                  <a:lnTo>
                    <a:pt x="474345" y="1110361"/>
                  </a:lnTo>
                  <a:lnTo>
                    <a:pt x="431673" y="1090803"/>
                  </a:lnTo>
                  <a:lnTo>
                    <a:pt x="392049" y="1066546"/>
                  </a:lnTo>
                  <a:lnTo>
                    <a:pt x="355600" y="1037971"/>
                  </a:lnTo>
                  <a:lnTo>
                    <a:pt x="322961" y="1005205"/>
                  </a:lnTo>
                  <a:lnTo>
                    <a:pt x="294259" y="968883"/>
                  </a:lnTo>
                  <a:lnTo>
                    <a:pt x="269875" y="929386"/>
                  </a:lnTo>
                  <a:lnTo>
                    <a:pt x="250444" y="886841"/>
                  </a:lnTo>
                  <a:lnTo>
                    <a:pt x="235966" y="841756"/>
                  </a:lnTo>
                  <a:lnTo>
                    <a:pt x="227076" y="794512"/>
                  </a:lnTo>
                  <a:lnTo>
                    <a:pt x="224028" y="745363"/>
                  </a:lnTo>
                  <a:lnTo>
                    <a:pt x="224028" y="607568"/>
                  </a:lnTo>
                  <a:lnTo>
                    <a:pt x="227076" y="558546"/>
                  </a:lnTo>
                  <a:lnTo>
                    <a:pt x="235966" y="511302"/>
                  </a:lnTo>
                  <a:lnTo>
                    <a:pt x="250444" y="466217"/>
                  </a:lnTo>
                  <a:lnTo>
                    <a:pt x="269875" y="423672"/>
                  </a:lnTo>
                  <a:lnTo>
                    <a:pt x="294259" y="384048"/>
                  </a:lnTo>
                  <a:lnTo>
                    <a:pt x="322961" y="347726"/>
                  </a:lnTo>
                  <a:lnTo>
                    <a:pt x="355600" y="314960"/>
                  </a:lnTo>
                  <a:lnTo>
                    <a:pt x="392049" y="286385"/>
                  </a:lnTo>
                  <a:lnTo>
                    <a:pt x="431673" y="262128"/>
                  </a:lnTo>
                  <a:lnTo>
                    <a:pt x="474345" y="242570"/>
                  </a:lnTo>
                  <a:lnTo>
                    <a:pt x="519430" y="228219"/>
                  </a:lnTo>
                  <a:lnTo>
                    <a:pt x="566801" y="219329"/>
                  </a:lnTo>
                  <a:lnTo>
                    <a:pt x="616077" y="216281"/>
                  </a:lnTo>
                  <a:lnTo>
                    <a:pt x="785495" y="216281"/>
                  </a:lnTo>
                  <a:lnTo>
                    <a:pt x="834644" y="219329"/>
                  </a:lnTo>
                  <a:lnTo>
                    <a:pt x="882015" y="228219"/>
                  </a:lnTo>
                  <a:lnTo>
                    <a:pt x="927227" y="242570"/>
                  </a:lnTo>
                  <a:lnTo>
                    <a:pt x="969772" y="262128"/>
                  </a:lnTo>
                  <a:lnTo>
                    <a:pt x="1009523" y="286385"/>
                  </a:lnTo>
                  <a:lnTo>
                    <a:pt x="1045845" y="314960"/>
                  </a:lnTo>
                  <a:lnTo>
                    <a:pt x="1078611" y="347726"/>
                  </a:lnTo>
                  <a:lnTo>
                    <a:pt x="1107313" y="384048"/>
                  </a:lnTo>
                  <a:lnTo>
                    <a:pt x="1131570" y="423672"/>
                  </a:lnTo>
                  <a:lnTo>
                    <a:pt x="1151128" y="466217"/>
                  </a:lnTo>
                  <a:lnTo>
                    <a:pt x="1165606" y="511302"/>
                  </a:lnTo>
                  <a:lnTo>
                    <a:pt x="1174496" y="558546"/>
                  </a:lnTo>
                  <a:lnTo>
                    <a:pt x="1177544" y="607568"/>
                  </a:lnTo>
                  <a:lnTo>
                    <a:pt x="1177544" y="124802"/>
                  </a:lnTo>
                  <a:lnTo>
                    <a:pt x="1124839" y="87503"/>
                  </a:lnTo>
                  <a:lnTo>
                    <a:pt x="1085596" y="65151"/>
                  </a:lnTo>
                  <a:lnTo>
                    <a:pt x="1044448" y="45847"/>
                  </a:lnTo>
                  <a:lnTo>
                    <a:pt x="1001649" y="29718"/>
                  </a:lnTo>
                  <a:lnTo>
                    <a:pt x="957326" y="17018"/>
                  </a:lnTo>
                  <a:lnTo>
                    <a:pt x="911733" y="7620"/>
                  </a:lnTo>
                  <a:lnTo>
                    <a:pt x="864743" y="1905"/>
                  </a:lnTo>
                  <a:lnTo>
                    <a:pt x="816864" y="0"/>
                  </a:lnTo>
                  <a:lnTo>
                    <a:pt x="584708" y="0"/>
                  </a:lnTo>
                  <a:lnTo>
                    <a:pt x="536829" y="1905"/>
                  </a:lnTo>
                  <a:lnTo>
                    <a:pt x="489966" y="7620"/>
                  </a:lnTo>
                  <a:lnTo>
                    <a:pt x="444246" y="17018"/>
                  </a:lnTo>
                  <a:lnTo>
                    <a:pt x="399923" y="29718"/>
                  </a:lnTo>
                  <a:lnTo>
                    <a:pt x="357124" y="45847"/>
                  </a:lnTo>
                  <a:lnTo>
                    <a:pt x="316103" y="65151"/>
                  </a:lnTo>
                  <a:lnTo>
                    <a:pt x="276733" y="87503"/>
                  </a:lnTo>
                  <a:lnTo>
                    <a:pt x="239395" y="112649"/>
                  </a:lnTo>
                  <a:lnTo>
                    <a:pt x="204216" y="140462"/>
                  </a:lnTo>
                  <a:lnTo>
                    <a:pt x="171323" y="170942"/>
                  </a:lnTo>
                  <a:lnTo>
                    <a:pt x="140716" y="203835"/>
                  </a:lnTo>
                  <a:lnTo>
                    <a:pt x="112776" y="239014"/>
                  </a:lnTo>
                  <a:lnTo>
                    <a:pt x="87630" y="276225"/>
                  </a:lnTo>
                  <a:lnTo>
                    <a:pt x="65278" y="315468"/>
                  </a:lnTo>
                  <a:lnTo>
                    <a:pt x="45974" y="356489"/>
                  </a:lnTo>
                  <a:lnTo>
                    <a:pt x="29845" y="399288"/>
                  </a:lnTo>
                  <a:lnTo>
                    <a:pt x="17018" y="443484"/>
                  </a:lnTo>
                  <a:lnTo>
                    <a:pt x="7620" y="489077"/>
                  </a:lnTo>
                  <a:lnTo>
                    <a:pt x="1905" y="535940"/>
                  </a:lnTo>
                  <a:lnTo>
                    <a:pt x="0" y="583819"/>
                  </a:lnTo>
                  <a:lnTo>
                    <a:pt x="0" y="769239"/>
                  </a:lnTo>
                  <a:lnTo>
                    <a:pt x="1905" y="817118"/>
                  </a:lnTo>
                  <a:lnTo>
                    <a:pt x="7620" y="863854"/>
                  </a:lnTo>
                  <a:lnTo>
                    <a:pt x="17018" y="909447"/>
                  </a:lnTo>
                  <a:lnTo>
                    <a:pt x="29845" y="953643"/>
                  </a:lnTo>
                  <a:lnTo>
                    <a:pt x="45974" y="996442"/>
                  </a:lnTo>
                  <a:lnTo>
                    <a:pt x="65278" y="1037463"/>
                  </a:lnTo>
                  <a:lnTo>
                    <a:pt x="87630" y="1076706"/>
                  </a:lnTo>
                  <a:lnTo>
                    <a:pt x="112776" y="1113917"/>
                  </a:lnTo>
                  <a:lnTo>
                    <a:pt x="140716" y="1149096"/>
                  </a:lnTo>
                  <a:lnTo>
                    <a:pt x="171323" y="1181989"/>
                  </a:lnTo>
                  <a:lnTo>
                    <a:pt x="204216" y="1212469"/>
                  </a:lnTo>
                  <a:lnTo>
                    <a:pt x="239395" y="1240282"/>
                  </a:lnTo>
                  <a:lnTo>
                    <a:pt x="276733" y="1265555"/>
                  </a:lnTo>
                  <a:lnTo>
                    <a:pt x="316103" y="1287780"/>
                  </a:lnTo>
                  <a:lnTo>
                    <a:pt x="357124" y="1307084"/>
                  </a:lnTo>
                  <a:lnTo>
                    <a:pt x="399923" y="1323213"/>
                  </a:lnTo>
                  <a:lnTo>
                    <a:pt x="444246" y="1336040"/>
                  </a:lnTo>
                  <a:lnTo>
                    <a:pt x="489966" y="1345311"/>
                  </a:lnTo>
                  <a:lnTo>
                    <a:pt x="536829" y="1351026"/>
                  </a:lnTo>
                  <a:lnTo>
                    <a:pt x="584708" y="1352931"/>
                  </a:lnTo>
                  <a:lnTo>
                    <a:pt x="816864" y="1352931"/>
                  </a:lnTo>
                  <a:lnTo>
                    <a:pt x="864743" y="1351026"/>
                  </a:lnTo>
                  <a:lnTo>
                    <a:pt x="911733" y="1345311"/>
                  </a:lnTo>
                  <a:lnTo>
                    <a:pt x="957326" y="1336040"/>
                  </a:lnTo>
                  <a:lnTo>
                    <a:pt x="1001649" y="1323213"/>
                  </a:lnTo>
                  <a:lnTo>
                    <a:pt x="1044448" y="1307084"/>
                  </a:lnTo>
                  <a:lnTo>
                    <a:pt x="1085596" y="1287780"/>
                  </a:lnTo>
                  <a:lnTo>
                    <a:pt x="1124839" y="1265555"/>
                  </a:lnTo>
                  <a:lnTo>
                    <a:pt x="1162177" y="1240282"/>
                  </a:lnTo>
                  <a:lnTo>
                    <a:pt x="1197356" y="1212469"/>
                  </a:lnTo>
                  <a:lnTo>
                    <a:pt x="1230376" y="1181989"/>
                  </a:lnTo>
                  <a:lnTo>
                    <a:pt x="1260856" y="1149096"/>
                  </a:lnTo>
                  <a:lnTo>
                    <a:pt x="1313942" y="1076706"/>
                  </a:lnTo>
                  <a:lnTo>
                    <a:pt x="1336294" y="1037463"/>
                  </a:lnTo>
                  <a:lnTo>
                    <a:pt x="1355598" y="996442"/>
                  </a:lnTo>
                  <a:lnTo>
                    <a:pt x="1371727" y="953643"/>
                  </a:lnTo>
                  <a:lnTo>
                    <a:pt x="1384554" y="909447"/>
                  </a:lnTo>
                  <a:lnTo>
                    <a:pt x="1393952" y="863854"/>
                  </a:lnTo>
                  <a:lnTo>
                    <a:pt x="1399667" y="817118"/>
                  </a:lnTo>
                  <a:lnTo>
                    <a:pt x="1401572" y="769239"/>
                  </a:lnTo>
                  <a:lnTo>
                    <a:pt x="1401572" y="583819"/>
                  </a:lnTo>
                  <a:close/>
                </a:path>
              </a:pathLst>
            </a:custGeom>
            <a:grpFill/>
          </p:spPr>
          <p:txBody>
            <a:bodyPr wrap="square" lIns="0" tIns="0" rIns="0" bIns="0" rtlCol="0"/>
            <a:lstStyle/>
            <a:p>
              <a:endParaRPr/>
            </a:p>
          </p:txBody>
        </p:sp>
        <p:sp>
          <p:nvSpPr>
            <p:cNvPr id="12" name="object 9">
              <a:extLst>
                <a:ext uri="{FF2B5EF4-FFF2-40B4-BE49-F238E27FC236}">
                  <a16:creationId xmlns:a16="http://schemas.microsoft.com/office/drawing/2014/main" id="{842D61DC-8FC6-04BD-2D35-8F01B40C17A2}"/>
                </a:ext>
              </a:extLst>
            </p:cNvPr>
            <p:cNvSpPr/>
            <p:nvPr/>
          </p:nvSpPr>
          <p:spPr>
            <a:xfrm>
              <a:off x="5879591" y="1932432"/>
              <a:ext cx="1124585" cy="1350645"/>
            </a:xfrm>
            <a:custGeom>
              <a:avLst/>
              <a:gdLst/>
              <a:ahLst/>
              <a:cxnLst/>
              <a:rect l="l" t="t" r="r" b="b"/>
              <a:pathLst>
                <a:path w="1124584" h="1350645">
                  <a:moveTo>
                    <a:pt x="789686" y="0"/>
                  </a:moveTo>
                  <a:lnTo>
                    <a:pt x="0" y="0"/>
                  </a:lnTo>
                  <a:lnTo>
                    <a:pt x="0" y="213613"/>
                  </a:lnTo>
                  <a:lnTo>
                    <a:pt x="750569" y="213613"/>
                  </a:lnTo>
                  <a:lnTo>
                    <a:pt x="795528" y="219709"/>
                  </a:lnTo>
                  <a:lnTo>
                    <a:pt x="835913" y="236727"/>
                  </a:lnTo>
                  <a:lnTo>
                    <a:pt x="870077" y="263016"/>
                  </a:lnTo>
                  <a:lnTo>
                    <a:pt x="896492" y="297179"/>
                  </a:lnTo>
                  <a:lnTo>
                    <a:pt x="913511" y="337438"/>
                  </a:lnTo>
                  <a:lnTo>
                    <a:pt x="919607" y="382269"/>
                  </a:lnTo>
                  <a:lnTo>
                    <a:pt x="919607" y="414654"/>
                  </a:lnTo>
                  <a:lnTo>
                    <a:pt x="913511" y="459485"/>
                  </a:lnTo>
                  <a:lnTo>
                    <a:pt x="896492" y="499744"/>
                  </a:lnTo>
                  <a:lnTo>
                    <a:pt x="870077" y="533907"/>
                  </a:lnTo>
                  <a:lnTo>
                    <a:pt x="835787" y="560196"/>
                  </a:lnTo>
                  <a:lnTo>
                    <a:pt x="795528" y="577214"/>
                  </a:lnTo>
                  <a:lnTo>
                    <a:pt x="750569" y="583183"/>
                  </a:lnTo>
                  <a:lnTo>
                    <a:pt x="188595" y="583183"/>
                  </a:lnTo>
                  <a:lnTo>
                    <a:pt x="138430" y="589914"/>
                  </a:lnTo>
                  <a:lnTo>
                    <a:pt x="93472" y="608964"/>
                  </a:lnTo>
                  <a:lnTo>
                    <a:pt x="55245" y="638428"/>
                  </a:lnTo>
                  <a:lnTo>
                    <a:pt x="25781" y="676528"/>
                  </a:lnTo>
                  <a:lnTo>
                    <a:pt x="6731" y="721487"/>
                  </a:lnTo>
                  <a:lnTo>
                    <a:pt x="0" y="771525"/>
                  </a:lnTo>
                  <a:lnTo>
                    <a:pt x="0" y="1350137"/>
                  </a:lnTo>
                  <a:lnTo>
                    <a:pt x="230124" y="1350137"/>
                  </a:lnTo>
                  <a:lnTo>
                    <a:pt x="230124" y="822959"/>
                  </a:lnTo>
                  <a:lnTo>
                    <a:pt x="789686" y="822959"/>
                  </a:lnTo>
                  <a:lnTo>
                    <a:pt x="839088" y="819403"/>
                  </a:lnTo>
                  <a:lnTo>
                    <a:pt x="886333" y="808863"/>
                  </a:lnTo>
                  <a:lnTo>
                    <a:pt x="930656" y="791971"/>
                  </a:lnTo>
                  <a:lnTo>
                    <a:pt x="971804" y="769238"/>
                  </a:lnTo>
                  <a:lnTo>
                    <a:pt x="1009141" y="741171"/>
                  </a:lnTo>
                  <a:lnTo>
                    <a:pt x="1042162" y="708278"/>
                  </a:lnTo>
                  <a:lnTo>
                    <a:pt x="1070229" y="671067"/>
                  </a:lnTo>
                  <a:lnTo>
                    <a:pt x="1093089" y="630046"/>
                  </a:lnTo>
                  <a:lnTo>
                    <a:pt x="1109980" y="585723"/>
                  </a:lnTo>
                  <a:lnTo>
                    <a:pt x="1120521" y="538606"/>
                  </a:lnTo>
                  <a:lnTo>
                    <a:pt x="1124077" y="489330"/>
                  </a:lnTo>
                  <a:lnTo>
                    <a:pt x="1124077" y="333755"/>
                  </a:lnTo>
                  <a:lnTo>
                    <a:pt x="1120521" y="284479"/>
                  </a:lnTo>
                  <a:lnTo>
                    <a:pt x="1109980" y="237362"/>
                  </a:lnTo>
                  <a:lnTo>
                    <a:pt x="1093089" y="193039"/>
                  </a:lnTo>
                  <a:lnTo>
                    <a:pt x="1070229" y="152018"/>
                  </a:lnTo>
                  <a:lnTo>
                    <a:pt x="1042162" y="114807"/>
                  </a:lnTo>
                  <a:lnTo>
                    <a:pt x="1009141" y="81914"/>
                  </a:lnTo>
                  <a:lnTo>
                    <a:pt x="971804" y="53847"/>
                  </a:lnTo>
                  <a:lnTo>
                    <a:pt x="930656" y="31114"/>
                  </a:lnTo>
                  <a:lnTo>
                    <a:pt x="886333" y="14223"/>
                  </a:lnTo>
                  <a:lnTo>
                    <a:pt x="839088" y="3682"/>
                  </a:lnTo>
                  <a:lnTo>
                    <a:pt x="789686" y="0"/>
                  </a:lnTo>
                  <a:close/>
                </a:path>
              </a:pathLst>
            </a:custGeom>
            <a:grpFill/>
          </p:spPr>
          <p:txBody>
            <a:bodyPr wrap="square" lIns="0" tIns="0" rIns="0" bIns="0" rtlCol="0"/>
            <a:lstStyle/>
            <a:p>
              <a:endParaRPr dirty="0"/>
            </a:p>
          </p:txBody>
        </p:sp>
        <p:sp>
          <p:nvSpPr>
            <p:cNvPr id="13" name="object 10">
              <a:extLst>
                <a:ext uri="{FF2B5EF4-FFF2-40B4-BE49-F238E27FC236}">
                  <a16:creationId xmlns:a16="http://schemas.microsoft.com/office/drawing/2014/main" id="{D22C51D9-15E5-47E3-201D-84F29F86D8BA}"/>
                </a:ext>
              </a:extLst>
            </p:cNvPr>
            <p:cNvSpPr/>
            <p:nvPr/>
          </p:nvSpPr>
          <p:spPr>
            <a:xfrm>
              <a:off x="3179064" y="3575050"/>
              <a:ext cx="246379" cy="393700"/>
            </a:xfrm>
            <a:custGeom>
              <a:avLst/>
              <a:gdLst/>
              <a:ahLst/>
              <a:cxnLst/>
              <a:rect l="l" t="t" r="r" b="b"/>
              <a:pathLst>
                <a:path w="246379" h="393700">
                  <a:moveTo>
                    <a:pt x="246380" y="346710"/>
                  </a:moveTo>
                  <a:lnTo>
                    <a:pt x="52197" y="346710"/>
                  </a:lnTo>
                  <a:lnTo>
                    <a:pt x="52197" y="0"/>
                  </a:lnTo>
                  <a:lnTo>
                    <a:pt x="0" y="0"/>
                  </a:lnTo>
                  <a:lnTo>
                    <a:pt x="0" y="346710"/>
                  </a:lnTo>
                  <a:lnTo>
                    <a:pt x="0" y="393700"/>
                  </a:lnTo>
                  <a:lnTo>
                    <a:pt x="246380" y="393700"/>
                  </a:lnTo>
                  <a:lnTo>
                    <a:pt x="246380" y="346710"/>
                  </a:lnTo>
                  <a:close/>
                </a:path>
              </a:pathLst>
            </a:custGeom>
            <a:grpFill/>
          </p:spPr>
          <p:txBody>
            <a:bodyPr wrap="square" lIns="0" tIns="0" rIns="0" bIns="0" rtlCol="0"/>
            <a:lstStyle/>
            <a:p>
              <a:endParaRPr/>
            </a:p>
          </p:txBody>
        </p:sp>
        <p:sp>
          <p:nvSpPr>
            <p:cNvPr id="14" name="object 11">
              <a:extLst>
                <a:ext uri="{FF2B5EF4-FFF2-40B4-BE49-F238E27FC236}">
                  <a16:creationId xmlns:a16="http://schemas.microsoft.com/office/drawing/2014/main" id="{5BABB8CC-970D-9769-BF84-AF8FDF5E5E89}"/>
                </a:ext>
              </a:extLst>
            </p:cNvPr>
            <p:cNvSpPr/>
            <p:nvPr/>
          </p:nvSpPr>
          <p:spPr>
            <a:xfrm>
              <a:off x="3642359" y="3575367"/>
              <a:ext cx="54610" cy="393065"/>
            </a:xfrm>
            <a:custGeom>
              <a:avLst/>
              <a:gdLst/>
              <a:ahLst/>
              <a:cxnLst/>
              <a:rect l="l" t="t" r="r" b="b"/>
              <a:pathLst>
                <a:path w="54610" h="393064">
                  <a:moveTo>
                    <a:pt x="54349" y="0"/>
                  </a:moveTo>
                  <a:lnTo>
                    <a:pt x="0" y="0"/>
                  </a:lnTo>
                  <a:lnTo>
                    <a:pt x="0" y="392747"/>
                  </a:lnTo>
                  <a:lnTo>
                    <a:pt x="54349" y="392747"/>
                  </a:lnTo>
                  <a:lnTo>
                    <a:pt x="54349" y="0"/>
                  </a:lnTo>
                  <a:close/>
                </a:path>
              </a:pathLst>
            </a:custGeom>
            <a:grpFill/>
          </p:spPr>
          <p:txBody>
            <a:bodyPr wrap="square" lIns="0" tIns="0" rIns="0" bIns="0" rtlCol="0"/>
            <a:lstStyle/>
            <a:p>
              <a:endParaRPr/>
            </a:p>
          </p:txBody>
        </p:sp>
        <p:sp>
          <p:nvSpPr>
            <p:cNvPr id="15" name="object 12">
              <a:extLst>
                <a:ext uri="{FF2B5EF4-FFF2-40B4-BE49-F238E27FC236}">
                  <a16:creationId xmlns:a16="http://schemas.microsoft.com/office/drawing/2014/main" id="{CE6A680E-8C61-5D91-5127-98E1A6DCF879}"/>
                </a:ext>
              </a:extLst>
            </p:cNvPr>
            <p:cNvSpPr/>
            <p:nvPr/>
          </p:nvSpPr>
          <p:spPr>
            <a:xfrm>
              <a:off x="3938016" y="3575050"/>
              <a:ext cx="264795" cy="392430"/>
            </a:xfrm>
            <a:custGeom>
              <a:avLst/>
              <a:gdLst/>
              <a:ahLst/>
              <a:cxnLst/>
              <a:rect l="l" t="t" r="r" b="b"/>
              <a:pathLst>
                <a:path w="264795" h="392429">
                  <a:moveTo>
                    <a:pt x="264541" y="0"/>
                  </a:moveTo>
                  <a:lnTo>
                    <a:pt x="0" y="0"/>
                  </a:lnTo>
                  <a:lnTo>
                    <a:pt x="0" y="46990"/>
                  </a:lnTo>
                  <a:lnTo>
                    <a:pt x="0" y="167640"/>
                  </a:lnTo>
                  <a:lnTo>
                    <a:pt x="0" y="214630"/>
                  </a:lnTo>
                  <a:lnTo>
                    <a:pt x="0" y="392430"/>
                  </a:lnTo>
                  <a:lnTo>
                    <a:pt x="51943" y="392430"/>
                  </a:lnTo>
                  <a:lnTo>
                    <a:pt x="51943" y="214630"/>
                  </a:lnTo>
                  <a:lnTo>
                    <a:pt x="235966" y="214630"/>
                  </a:lnTo>
                  <a:lnTo>
                    <a:pt x="235966" y="167640"/>
                  </a:lnTo>
                  <a:lnTo>
                    <a:pt x="51943" y="167640"/>
                  </a:lnTo>
                  <a:lnTo>
                    <a:pt x="51943" y="46990"/>
                  </a:lnTo>
                  <a:lnTo>
                    <a:pt x="264541" y="46990"/>
                  </a:lnTo>
                  <a:lnTo>
                    <a:pt x="264541" y="0"/>
                  </a:lnTo>
                  <a:close/>
                </a:path>
              </a:pathLst>
            </a:custGeom>
            <a:grpFill/>
          </p:spPr>
          <p:txBody>
            <a:bodyPr wrap="square" lIns="0" tIns="0" rIns="0" bIns="0" rtlCol="0"/>
            <a:lstStyle/>
            <a:p>
              <a:endParaRPr/>
            </a:p>
          </p:txBody>
        </p:sp>
        <p:sp>
          <p:nvSpPr>
            <p:cNvPr id="16" name="object 13">
              <a:extLst>
                <a:ext uri="{FF2B5EF4-FFF2-40B4-BE49-F238E27FC236}">
                  <a16:creationId xmlns:a16="http://schemas.microsoft.com/office/drawing/2014/main" id="{739A5AF8-D51F-F73C-3625-6BFA5D160C82}"/>
                </a:ext>
              </a:extLst>
            </p:cNvPr>
            <p:cNvSpPr/>
            <p:nvPr/>
          </p:nvSpPr>
          <p:spPr>
            <a:xfrm>
              <a:off x="4419600" y="3575050"/>
              <a:ext cx="295910" cy="393700"/>
            </a:xfrm>
            <a:custGeom>
              <a:avLst/>
              <a:gdLst/>
              <a:ahLst/>
              <a:cxnLst/>
              <a:rect l="l" t="t" r="r" b="b"/>
              <a:pathLst>
                <a:path w="295910" h="393700">
                  <a:moveTo>
                    <a:pt x="295402" y="346710"/>
                  </a:moveTo>
                  <a:lnTo>
                    <a:pt x="52451" y="346710"/>
                  </a:lnTo>
                  <a:lnTo>
                    <a:pt x="52451" y="213360"/>
                  </a:lnTo>
                  <a:lnTo>
                    <a:pt x="271399" y="213360"/>
                  </a:lnTo>
                  <a:lnTo>
                    <a:pt x="271399" y="166370"/>
                  </a:lnTo>
                  <a:lnTo>
                    <a:pt x="52451" y="166370"/>
                  </a:lnTo>
                  <a:lnTo>
                    <a:pt x="52451" y="46990"/>
                  </a:lnTo>
                  <a:lnTo>
                    <a:pt x="286258" y="46990"/>
                  </a:lnTo>
                  <a:lnTo>
                    <a:pt x="286258" y="0"/>
                  </a:lnTo>
                  <a:lnTo>
                    <a:pt x="0" y="0"/>
                  </a:lnTo>
                  <a:lnTo>
                    <a:pt x="0" y="46990"/>
                  </a:lnTo>
                  <a:lnTo>
                    <a:pt x="0" y="166370"/>
                  </a:lnTo>
                  <a:lnTo>
                    <a:pt x="0" y="213360"/>
                  </a:lnTo>
                  <a:lnTo>
                    <a:pt x="0" y="346710"/>
                  </a:lnTo>
                  <a:lnTo>
                    <a:pt x="0" y="393700"/>
                  </a:lnTo>
                  <a:lnTo>
                    <a:pt x="295402" y="393700"/>
                  </a:lnTo>
                  <a:lnTo>
                    <a:pt x="295402" y="346710"/>
                  </a:lnTo>
                  <a:close/>
                </a:path>
              </a:pathLst>
            </a:custGeom>
            <a:grpFill/>
          </p:spPr>
          <p:txBody>
            <a:bodyPr wrap="square" lIns="0" tIns="0" rIns="0" bIns="0" rtlCol="0"/>
            <a:lstStyle/>
            <a:p>
              <a:endParaRPr/>
            </a:p>
          </p:txBody>
        </p:sp>
        <p:sp>
          <p:nvSpPr>
            <p:cNvPr id="17" name="object 14">
              <a:extLst>
                <a:ext uri="{FF2B5EF4-FFF2-40B4-BE49-F238E27FC236}">
                  <a16:creationId xmlns:a16="http://schemas.microsoft.com/office/drawing/2014/main" id="{27DDCB1A-3356-3503-3669-A9D7F18C9C25}"/>
                </a:ext>
              </a:extLst>
            </p:cNvPr>
            <p:cNvSpPr/>
            <p:nvPr/>
          </p:nvSpPr>
          <p:spPr>
            <a:xfrm>
              <a:off x="5163311" y="3569208"/>
              <a:ext cx="313690" cy="405130"/>
            </a:xfrm>
            <a:custGeom>
              <a:avLst/>
              <a:gdLst/>
              <a:ahLst/>
              <a:cxnLst/>
              <a:rect l="l" t="t" r="r" b="b"/>
              <a:pathLst>
                <a:path w="313689" h="405129">
                  <a:moveTo>
                    <a:pt x="153797" y="0"/>
                  </a:moveTo>
                  <a:lnTo>
                    <a:pt x="115824" y="3301"/>
                  </a:lnTo>
                  <a:lnTo>
                    <a:pt x="66293" y="20827"/>
                  </a:lnTo>
                  <a:lnTo>
                    <a:pt x="32130" y="52450"/>
                  </a:lnTo>
                  <a:lnTo>
                    <a:pt x="16255" y="93344"/>
                  </a:lnTo>
                  <a:lnTo>
                    <a:pt x="15112" y="107822"/>
                  </a:lnTo>
                  <a:lnTo>
                    <a:pt x="16001" y="121030"/>
                  </a:lnTo>
                  <a:lnTo>
                    <a:pt x="36702" y="167131"/>
                  </a:lnTo>
                  <a:lnTo>
                    <a:pt x="70992" y="193039"/>
                  </a:lnTo>
                  <a:lnTo>
                    <a:pt x="121920" y="211200"/>
                  </a:lnTo>
                  <a:lnTo>
                    <a:pt x="191770" y="228853"/>
                  </a:lnTo>
                  <a:lnTo>
                    <a:pt x="217297" y="236727"/>
                  </a:lnTo>
                  <a:lnTo>
                    <a:pt x="252729" y="259841"/>
                  </a:lnTo>
                  <a:lnTo>
                    <a:pt x="263525" y="291972"/>
                  </a:lnTo>
                  <a:lnTo>
                    <a:pt x="262763" y="300862"/>
                  </a:lnTo>
                  <a:lnTo>
                    <a:pt x="238378" y="339216"/>
                  </a:lnTo>
                  <a:lnTo>
                    <a:pt x="193801" y="356234"/>
                  </a:lnTo>
                  <a:lnTo>
                    <a:pt x="165735" y="358520"/>
                  </a:lnTo>
                  <a:lnTo>
                    <a:pt x="149351" y="357758"/>
                  </a:lnTo>
                  <a:lnTo>
                    <a:pt x="105155" y="346836"/>
                  </a:lnTo>
                  <a:lnTo>
                    <a:pt x="72771" y="325373"/>
                  </a:lnTo>
                  <a:lnTo>
                    <a:pt x="51688" y="282193"/>
                  </a:lnTo>
                  <a:lnTo>
                    <a:pt x="49275" y="268096"/>
                  </a:lnTo>
                  <a:lnTo>
                    <a:pt x="0" y="272541"/>
                  </a:lnTo>
                  <a:lnTo>
                    <a:pt x="12573" y="326897"/>
                  </a:lnTo>
                  <a:lnTo>
                    <a:pt x="46100" y="370204"/>
                  </a:lnTo>
                  <a:lnTo>
                    <a:pt x="97536" y="396239"/>
                  </a:lnTo>
                  <a:lnTo>
                    <a:pt x="142366" y="403986"/>
                  </a:lnTo>
                  <a:lnTo>
                    <a:pt x="168021" y="405002"/>
                  </a:lnTo>
                  <a:lnTo>
                    <a:pt x="188595" y="403986"/>
                  </a:lnTo>
                  <a:lnTo>
                    <a:pt x="226567" y="396366"/>
                  </a:lnTo>
                  <a:lnTo>
                    <a:pt x="273812" y="371220"/>
                  </a:lnTo>
                  <a:lnTo>
                    <a:pt x="303657" y="332612"/>
                  </a:lnTo>
                  <a:lnTo>
                    <a:pt x="313689" y="287654"/>
                  </a:lnTo>
                  <a:lnTo>
                    <a:pt x="312674" y="272414"/>
                  </a:lnTo>
                  <a:lnTo>
                    <a:pt x="297307" y="232028"/>
                  </a:lnTo>
                  <a:lnTo>
                    <a:pt x="262636" y="200405"/>
                  </a:lnTo>
                  <a:lnTo>
                    <a:pt x="212978" y="180466"/>
                  </a:lnTo>
                  <a:lnTo>
                    <a:pt x="130683" y="159892"/>
                  </a:lnTo>
                  <a:lnTo>
                    <a:pt x="107950" y="152907"/>
                  </a:lnTo>
                  <a:lnTo>
                    <a:pt x="74040" y="131825"/>
                  </a:lnTo>
                  <a:lnTo>
                    <a:pt x="65404" y="104393"/>
                  </a:lnTo>
                  <a:lnTo>
                    <a:pt x="66801" y="92709"/>
                  </a:lnTo>
                  <a:lnTo>
                    <a:pt x="99695" y="55371"/>
                  </a:lnTo>
                  <a:lnTo>
                    <a:pt x="155955" y="45719"/>
                  </a:lnTo>
                  <a:lnTo>
                    <a:pt x="177291" y="46862"/>
                  </a:lnTo>
                  <a:lnTo>
                    <a:pt x="224662" y="64642"/>
                  </a:lnTo>
                  <a:lnTo>
                    <a:pt x="248665" y="103250"/>
                  </a:lnTo>
                  <a:lnTo>
                    <a:pt x="251967" y="120776"/>
                  </a:lnTo>
                  <a:lnTo>
                    <a:pt x="301878" y="116966"/>
                  </a:lnTo>
                  <a:lnTo>
                    <a:pt x="290575" y="69341"/>
                  </a:lnTo>
                  <a:lnTo>
                    <a:pt x="260730" y="31368"/>
                  </a:lnTo>
                  <a:lnTo>
                    <a:pt x="213740" y="7874"/>
                  </a:lnTo>
                  <a:lnTo>
                    <a:pt x="175133" y="888"/>
                  </a:lnTo>
                  <a:lnTo>
                    <a:pt x="153797" y="0"/>
                  </a:lnTo>
                  <a:close/>
                </a:path>
              </a:pathLst>
            </a:custGeom>
            <a:grpFill/>
          </p:spPr>
          <p:txBody>
            <a:bodyPr wrap="square" lIns="0" tIns="0" rIns="0" bIns="0" rtlCol="0"/>
            <a:lstStyle/>
            <a:p>
              <a:endParaRPr/>
            </a:p>
          </p:txBody>
        </p:sp>
        <p:sp>
          <p:nvSpPr>
            <p:cNvPr id="18" name="object 15">
              <a:extLst>
                <a:ext uri="{FF2B5EF4-FFF2-40B4-BE49-F238E27FC236}">
                  <a16:creationId xmlns:a16="http://schemas.microsoft.com/office/drawing/2014/main" id="{DA64A8D8-DCAD-6CA0-4FC4-BED9B32C0BF5}"/>
                </a:ext>
              </a:extLst>
            </p:cNvPr>
            <p:cNvSpPr/>
            <p:nvPr/>
          </p:nvSpPr>
          <p:spPr>
            <a:xfrm>
              <a:off x="5702808" y="3569208"/>
              <a:ext cx="350520" cy="405130"/>
            </a:xfrm>
            <a:custGeom>
              <a:avLst/>
              <a:gdLst/>
              <a:ahLst/>
              <a:cxnLst/>
              <a:rect l="l" t="t" r="r" b="b"/>
              <a:pathLst>
                <a:path w="350520" h="405129">
                  <a:moveTo>
                    <a:pt x="186943" y="0"/>
                  </a:moveTo>
                  <a:lnTo>
                    <a:pt x="136778" y="5841"/>
                  </a:lnTo>
                  <a:lnTo>
                    <a:pt x="90931" y="23621"/>
                  </a:lnTo>
                  <a:lnTo>
                    <a:pt x="52324" y="52831"/>
                  </a:lnTo>
                  <a:lnTo>
                    <a:pt x="23621" y="92836"/>
                  </a:lnTo>
                  <a:lnTo>
                    <a:pt x="5841" y="142239"/>
                  </a:lnTo>
                  <a:lnTo>
                    <a:pt x="0" y="199516"/>
                  </a:lnTo>
                  <a:lnTo>
                    <a:pt x="1269" y="227202"/>
                  </a:lnTo>
                  <a:lnTo>
                    <a:pt x="11811" y="279653"/>
                  </a:lnTo>
                  <a:lnTo>
                    <a:pt x="32638" y="327532"/>
                  </a:lnTo>
                  <a:lnTo>
                    <a:pt x="63118" y="364870"/>
                  </a:lnTo>
                  <a:lnTo>
                    <a:pt x="103758" y="390524"/>
                  </a:lnTo>
                  <a:lnTo>
                    <a:pt x="156209" y="403351"/>
                  </a:lnTo>
                  <a:lnTo>
                    <a:pt x="186054" y="405002"/>
                  </a:lnTo>
                  <a:lnTo>
                    <a:pt x="215900" y="402970"/>
                  </a:lnTo>
                  <a:lnTo>
                    <a:pt x="268096" y="386206"/>
                  </a:lnTo>
                  <a:lnTo>
                    <a:pt x="310514" y="352805"/>
                  </a:lnTo>
                  <a:lnTo>
                    <a:pt x="340105" y="304037"/>
                  </a:lnTo>
                  <a:lnTo>
                    <a:pt x="350012" y="274065"/>
                  </a:lnTo>
                  <a:lnTo>
                    <a:pt x="297688" y="261111"/>
                  </a:lnTo>
                  <a:lnTo>
                    <a:pt x="291083" y="284225"/>
                  </a:lnTo>
                  <a:lnTo>
                    <a:pt x="282066" y="304418"/>
                  </a:lnTo>
                  <a:lnTo>
                    <a:pt x="256412" y="335660"/>
                  </a:lnTo>
                  <a:lnTo>
                    <a:pt x="222503" y="354456"/>
                  </a:lnTo>
                  <a:lnTo>
                    <a:pt x="181990" y="360679"/>
                  </a:lnTo>
                  <a:lnTo>
                    <a:pt x="164211" y="359536"/>
                  </a:lnTo>
                  <a:lnTo>
                    <a:pt x="114680" y="342264"/>
                  </a:lnTo>
                  <a:lnTo>
                    <a:pt x="77215" y="304037"/>
                  </a:lnTo>
                  <a:lnTo>
                    <a:pt x="62483" y="267080"/>
                  </a:lnTo>
                  <a:lnTo>
                    <a:pt x="55117" y="223519"/>
                  </a:lnTo>
                  <a:lnTo>
                    <a:pt x="54101" y="199389"/>
                  </a:lnTo>
                  <a:lnTo>
                    <a:pt x="54863" y="180085"/>
                  </a:lnTo>
                  <a:lnTo>
                    <a:pt x="61213" y="142493"/>
                  </a:lnTo>
                  <a:lnTo>
                    <a:pt x="83565" y="91312"/>
                  </a:lnTo>
                  <a:lnTo>
                    <a:pt x="125856" y="56514"/>
                  </a:lnTo>
                  <a:lnTo>
                    <a:pt x="164083" y="45719"/>
                  </a:lnTo>
                  <a:lnTo>
                    <a:pt x="185927" y="44322"/>
                  </a:lnTo>
                  <a:lnTo>
                    <a:pt x="204977" y="45592"/>
                  </a:lnTo>
                  <a:lnTo>
                    <a:pt x="251840" y="63880"/>
                  </a:lnTo>
                  <a:lnTo>
                    <a:pt x="284099" y="106298"/>
                  </a:lnTo>
                  <a:lnTo>
                    <a:pt x="291845" y="126110"/>
                  </a:lnTo>
                  <a:lnTo>
                    <a:pt x="343407" y="114172"/>
                  </a:lnTo>
                  <a:lnTo>
                    <a:pt x="321309" y="66039"/>
                  </a:lnTo>
                  <a:lnTo>
                    <a:pt x="286892" y="29971"/>
                  </a:lnTo>
                  <a:lnTo>
                    <a:pt x="241680" y="7492"/>
                  </a:lnTo>
                  <a:lnTo>
                    <a:pt x="215518" y="1904"/>
                  </a:lnTo>
                  <a:lnTo>
                    <a:pt x="186943" y="0"/>
                  </a:lnTo>
                  <a:close/>
                </a:path>
              </a:pathLst>
            </a:custGeom>
            <a:grpFill/>
          </p:spPr>
          <p:txBody>
            <a:bodyPr wrap="square" lIns="0" tIns="0" rIns="0" bIns="0" rtlCol="0"/>
            <a:lstStyle/>
            <a:p>
              <a:endParaRPr/>
            </a:p>
          </p:txBody>
        </p:sp>
        <p:sp>
          <p:nvSpPr>
            <p:cNvPr id="19" name="object 16">
              <a:extLst>
                <a:ext uri="{FF2B5EF4-FFF2-40B4-BE49-F238E27FC236}">
                  <a16:creationId xmlns:a16="http://schemas.microsoft.com/office/drawing/2014/main" id="{6A646783-86BD-0B5C-E484-F33892357A84}"/>
                </a:ext>
              </a:extLst>
            </p:cNvPr>
            <p:cNvSpPr/>
            <p:nvPr/>
          </p:nvSpPr>
          <p:spPr>
            <a:xfrm>
              <a:off x="6294120" y="3575367"/>
              <a:ext cx="51435" cy="393065"/>
            </a:xfrm>
            <a:custGeom>
              <a:avLst/>
              <a:gdLst/>
              <a:ahLst/>
              <a:cxnLst/>
              <a:rect l="l" t="t" r="r" b="b"/>
              <a:pathLst>
                <a:path w="51435" h="393064">
                  <a:moveTo>
                    <a:pt x="51329" y="0"/>
                  </a:moveTo>
                  <a:lnTo>
                    <a:pt x="0" y="0"/>
                  </a:lnTo>
                  <a:lnTo>
                    <a:pt x="0" y="392747"/>
                  </a:lnTo>
                  <a:lnTo>
                    <a:pt x="51329" y="392747"/>
                  </a:lnTo>
                  <a:lnTo>
                    <a:pt x="51329" y="0"/>
                  </a:lnTo>
                  <a:close/>
                </a:path>
              </a:pathLst>
            </a:custGeom>
            <a:grpFill/>
          </p:spPr>
          <p:txBody>
            <a:bodyPr wrap="square" lIns="0" tIns="0" rIns="0" bIns="0" rtlCol="0"/>
            <a:lstStyle/>
            <a:p>
              <a:endParaRPr/>
            </a:p>
          </p:txBody>
        </p:sp>
        <p:sp>
          <p:nvSpPr>
            <p:cNvPr id="20" name="object 17">
              <a:extLst>
                <a:ext uri="{FF2B5EF4-FFF2-40B4-BE49-F238E27FC236}">
                  <a16:creationId xmlns:a16="http://schemas.microsoft.com/office/drawing/2014/main" id="{2D0C19A1-CCD5-4E9B-A91E-FFC7434B3122}"/>
                </a:ext>
              </a:extLst>
            </p:cNvPr>
            <p:cNvSpPr/>
            <p:nvPr/>
          </p:nvSpPr>
          <p:spPr>
            <a:xfrm>
              <a:off x="6598920" y="3575050"/>
              <a:ext cx="295910" cy="393700"/>
            </a:xfrm>
            <a:custGeom>
              <a:avLst/>
              <a:gdLst/>
              <a:ahLst/>
              <a:cxnLst/>
              <a:rect l="l" t="t" r="r" b="b"/>
              <a:pathLst>
                <a:path w="295909" h="393700">
                  <a:moveTo>
                    <a:pt x="295402" y="346710"/>
                  </a:moveTo>
                  <a:lnTo>
                    <a:pt x="52451" y="346710"/>
                  </a:lnTo>
                  <a:lnTo>
                    <a:pt x="52451" y="213360"/>
                  </a:lnTo>
                  <a:lnTo>
                    <a:pt x="271399" y="213360"/>
                  </a:lnTo>
                  <a:lnTo>
                    <a:pt x="271399" y="166370"/>
                  </a:lnTo>
                  <a:lnTo>
                    <a:pt x="52451" y="166370"/>
                  </a:lnTo>
                  <a:lnTo>
                    <a:pt x="52451" y="46990"/>
                  </a:lnTo>
                  <a:lnTo>
                    <a:pt x="286258" y="46990"/>
                  </a:lnTo>
                  <a:lnTo>
                    <a:pt x="286258" y="0"/>
                  </a:lnTo>
                  <a:lnTo>
                    <a:pt x="0" y="0"/>
                  </a:lnTo>
                  <a:lnTo>
                    <a:pt x="0" y="46990"/>
                  </a:lnTo>
                  <a:lnTo>
                    <a:pt x="0" y="166370"/>
                  </a:lnTo>
                  <a:lnTo>
                    <a:pt x="0" y="213360"/>
                  </a:lnTo>
                  <a:lnTo>
                    <a:pt x="0" y="346710"/>
                  </a:lnTo>
                  <a:lnTo>
                    <a:pt x="0" y="393700"/>
                  </a:lnTo>
                  <a:lnTo>
                    <a:pt x="295402" y="393700"/>
                  </a:lnTo>
                  <a:lnTo>
                    <a:pt x="295402" y="346710"/>
                  </a:lnTo>
                  <a:close/>
                </a:path>
              </a:pathLst>
            </a:custGeom>
            <a:grpFill/>
          </p:spPr>
          <p:txBody>
            <a:bodyPr wrap="square" lIns="0" tIns="0" rIns="0" bIns="0" rtlCol="0"/>
            <a:lstStyle/>
            <a:p>
              <a:endParaRPr/>
            </a:p>
          </p:txBody>
        </p:sp>
        <p:sp>
          <p:nvSpPr>
            <p:cNvPr id="21" name="object 18">
              <a:extLst>
                <a:ext uri="{FF2B5EF4-FFF2-40B4-BE49-F238E27FC236}">
                  <a16:creationId xmlns:a16="http://schemas.microsoft.com/office/drawing/2014/main" id="{A8AE80A7-857C-B44C-2BBC-2BE657A70A22}"/>
                </a:ext>
              </a:extLst>
            </p:cNvPr>
            <p:cNvSpPr/>
            <p:nvPr/>
          </p:nvSpPr>
          <p:spPr>
            <a:xfrm>
              <a:off x="7089647" y="3575303"/>
              <a:ext cx="310515" cy="393065"/>
            </a:xfrm>
            <a:custGeom>
              <a:avLst/>
              <a:gdLst/>
              <a:ahLst/>
              <a:cxnLst/>
              <a:rect l="l" t="t" r="r" b="b"/>
              <a:pathLst>
                <a:path w="310515" h="393064">
                  <a:moveTo>
                    <a:pt x="310515" y="0"/>
                  </a:moveTo>
                  <a:lnTo>
                    <a:pt x="260476" y="0"/>
                  </a:lnTo>
                  <a:lnTo>
                    <a:pt x="260476" y="308356"/>
                  </a:lnTo>
                  <a:lnTo>
                    <a:pt x="53467" y="0"/>
                  </a:lnTo>
                  <a:lnTo>
                    <a:pt x="0" y="0"/>
                  </a:lnTo>
                  <a:lnTo>
                    <a:pt x="0" y="392811"/>
                  </a:lnTo>
                  <a:lnTo>
                    <a:pt x="50037" y="392811"/>
                  </a:lnTo>
                  <a:lnTo>
                    <a:pt x="50037" y="84201"/>
                  </a:lnTo>
                  <a:lnTo>
                    <a:pt x="257048" y="392811"/>
                  </a:lnTo>
                  <a:lnTo>
                    <a:pt x="310515" y="392811"/>
                  </a:lnTo>
                  <a:lnTo>
                    <a:pt x="310515" y="0"/>
                  </a:lnTo>
                  <a:close/>
                </a:path>
              </a:pathLst>
            </a:custGeom>
            <a:grpFill/>
          </p:spPr>
          <p:txBody>
            <a:bodyPr wrap="square" lIns="0" tIns="0" rIns="0" bIns="0" rtlCol="0"/>
            <a:lstStyle/>
            <a:p>
              <a:endParaRPr/>
            </a:p>
          </p:txBody>
        </p:sp>
        <p:sp>
          <p:nvSpPr>
            <p:cNvPr id="22" name="object 19">
              <a:extLst>
                <a:ext uri="{FF2B5EF4-FFF2-40B4-BE49-F238E27FC236}">
                  <a16:creationId xmlns:a16="http://schemas.microsoft.com/office/drawing/2014/main" id="{35820AC2-865C-68F4-331D-A8EA92030DD5}"/>
                </a:ext>
              </a:extLst>
            </p:cNvPr>
            <p:cNvSpPr/>
            <p:nvPr/>
          </p:nvSpPr>
          <p:spPr>
            <a:xfrm>
              <a:off x="7644383" y="3569208"/>
              <a:ext cx="347345" cy="405130"/>
            </a:xfrm>
            <a:custGeom>
              <a:avLst/>
              <a:gdLst/>
              <a:ahLst/>
              <a:cxnLst/>
              <a:rect l="l" t="t" r="r" b="b"/>
              <a:pathLst>
                <a:path w="347345" h="405129">
                  <a:moveTo>
                    <a:pt x="185293" y="0"/>
                  </a:moveTo>
                  <a:lnTo>
                    <a:pt x="135509" y="5841"/>
                  </a:lnTo>
                  <a:lnTo>
                    <a:pt x="90043" y="23621"/>
                  </a:lnTo>
                  <a:lnTo>
                    <a:pt x="51816" y="52831"/>
                  </a:lnTo>
                  <a:lnTo>
                    <a:pt x="23368" y="92836"/>
                  </a:lnTo>
                  <a:lnTo>
                    <a:pt x="5842" y="142239"/>
                  </a:lnTo>
                  <a:lnTo>
                    <a:pt x="0" y="199516"/>
                  </a:lnTo>
                  <a:lnTo>
                    <a:pt x="1270" y="227202"/>
                  </a:lnTo>
                  <a:lnTo>
                    <a:pt x="11684" y="279653"/>
                  </a:lnTo>
                  <a:lnTo>
                    <a:pt x="32258" y="327532"/>
                  </a:lnTo>
                  <a:lnTo>
                    <a:pt x="62611" y="364870"/>
                  </a:lnTo>
                  <a:lnTo>
                    <a:pt x="102870" y="390524"/>
                  </a:lnTo>
                  <a:lnTo>
                    <a:pt x="154813" y="403351"/>
                  </a:lnTo>
                  <a:lnTo>
                    <a:pt x="184404" y="405002"/>
                  </a:lnTo>
                  <a:lnTo>
                    <a:pt x="213868" y="402970"/>
                  </a:lnTo>
                  <a:lnTo>
                    <a:pt x="265811" y="386079"/>
                  </a:lnTo>
                  <a:lnTo>
                    <a:pt x="307721" y="352805"/>
                  </a:lnTo>
                  <a:lnTo>
                    <a:pt x="337185" y="304037"/>
                  </a:lnTo>
                  <a:lnTo>
                    <a:pt x="346964" y="274065"/>
                  </a:lnTo>
                  <a:lnTo>
                    <a:pt x="295148" y="261111"/>
                  </a:lnTo>
                  <a:lnTo>
                    <a:pt x="288544" y="284225"/>
                  </a:lnTo>
                  <a:lnTo>
                    <a:pt x="279526" y="304418"/>
                  </a:lnTo>
                  <a:lnTo>
                    <a:pt x="254254" y="335660"/>
                  </a:lnTo>
                  <a:lnTo>
                    <a:pt x="220599" y="354456"/>
                  </a:lnTo>
                  <a:lnTo>
                    <a:pt x="180340" y="360679"/>
                  </a:lnTo>
                  <a:lnTo>
                    <a:pt x="162687" y="359536"/>
                  </a:lnTo>
                  <a:lnTo>
                    <a:pt x="113665" y="342264"/>
                  </a:lnTo>
                  <a:lnTo>
                    <a:pt x="76581" y="304037"/>
                  </a:lnTo>
                  <a:lnTo>
                    <a:pt x="61849" y="267080"/>
                  </a:lnTo>
                  <a:lnTo>
                    <a:pt x="54610" y="223519"/>
                  </a:lnTo>
                  <a:lnTo>
                    <a:pt x="53721" y="199389"/>
                  </a:lnTo>
                  <a:lnTo>
                    <a:pt x="54483" y="180085"/>
                  </a:lnTo>
                  <a:lnTo>
                    <a:pt x="82804" y="91312"/>
                  </a:lnTo>
                  <a:lnTo>
                    <a:pt x="124841" y="56514"/>
                  </a:lnTo>
                  <a:lnTo>
                    <a:pt x="162560" y="45719"/>
                  </a:lnTo>
                  <a:lnTo>
                    <a:pt x="184276" y="44322"/>
                  </a:lnTo>
                  <a:lnTo>
                    <a:pt x="203073" y="45592"/>
                  </a:lnTo>
                  <a:lnTo>
                    <a:pt x="249555" y="63880"/>
                  </a:lnTo>
                  <a:lnTo>
                    <a:pt x="281686" y="106298"/>
                  </a:lnTo>
                  <a:lnTo>
                    <a:pt x="289306" y="126110"/>
                  </a:lnTo>
                  <a:lnTo>
                    <a:pt x="340360" y="114172"/>
                  </a:lnTo>
                  <a:lnTo>
                    <a:pt x="318516" y="66039"/>
                  </a:lnTo>
                  <a:lnTo>
                    <a:pt x="284352" y="29971"/>
                  </a:lnTo>
                  <a:lnTo>
                    <a:pt x="239522" y="7492"/>
                  </a:lnTo>
                  <a:lnTo>
                    <a:pt x="213614" y="1904"/>
                  </a:lnTo>
                  <a:lnTo>
                    <a:pt x="185293" y="0"/>
                  </a:lnTo>
                  <a:close/>
                </a:path>
              </a:pathLst>
            </a:custGeom>
            <a:grpFill/>
          </p:spPr>
          <p:txBody>
            <a:bodyPr wrap="square" lIns="0" tIns="0" rIns="0" bIns="0" rtlCol="0"/>
            <a:lstStyle/>
            <a:p>
              <a:endParaRPr/>
            </a:p>
          </p:txBody>
        </p:sp>
        <p:sp>
          <p:nvSpPr>
            <p:cNvPr id="23" name="object 20">
              <a:extLst>
                <a:ext uri="{FF2B5EF4-FFF2-40B4-BE49-F238E27FC236}">
                  <a16:creationId xmlns:a16="http://schemas.microsoft.com/office/drawing/2014/main" id="{24F7C376-46B2-A761-774D-DEF991255F26}"/>
                </a:ext>
              </a:extLst>
            </p:cNvPr>
            <p:cNvSpPr/>
            <p:nvPr/>
          </p:nvSpPr>
          <p:spPr>
            <a:xfrm>
              <a:off x="8205216" y="3575050"/>
              <a:ext cx="295910" cy="393700"/>
            </a:xfrm>
            <a:custGeom>
              <a:avLst/>
              <a:gdLst/>
              <a:ahLst/>
              <a:cxnLst/>
              <a:rect l="l" t="t" r="r" b="b"/>
              <a:pathLst>
                <a:path w="295909" h="393700">
                  <a:moveTo>
                    <a:pt x="295402" y="346710"/>
                  </a:moveTo>
                  <a:lnTo>
                    <a:pt x="52451" y="346710"/>
                  </a:lnTo>
                  <a:lnTo>
                    <a:pt x="52451" y="213360"/>
                  </a:lnTo>
                  <a:lnTo>
                    <a:pt x="271399" y="213360"/>
                  </a:lnTo>
                  <a:lnTo>
                    <a:pt x="271399" y="166370"/>
                  </a:lnTo>
                  <a:lnTo>
                    <a:pt x="52451" y="166370"/>
                  </a:lnTo>
                  <a:lnTo>
                    <a:pt x="52451" y="46990"/>
                  </a:lnTo>
                  <a:lnTo>
                    <a:pt x="286258" y="46990"/>
                  </a:lnTo>
                  <a:lnTo>
                    <a:pt x="286258" y="0"/>
                  </a:lnTo>
                  <a:lnTo>
                    <a:pt x="0" y="0"/>
                  </a:lnTo>
                  <a:lnTo>
                    <a:pt x="0" y="46990"/>
                  </a:lnTo>
                  <a:lnTo>
                    <a:pt x="0" y="166370"/>
                  </a:lnTo>
                  <a:lnTo>
                    <a:pt x="0" y="213360"/>
                  </a:lnTo>
                  <a:lnTo>
                    <a:pt x="0" y="346710"/>
                  </a:lnTo>
                  <a:lnTo>
                    <a:pt x="0" y="393700"/>
                  </a:lnTo>
                  <a:lnTo>
                    <a:pt x="295402" y="393700"/>
                  </a:lnTo>
                  <a:lnTo>
                    <a:pt x="295402" y="346710"/>
                  </a:lnTo>
                  <a:close/>
                </a:path>
              </a:pathLst>
            </a:custGeom>
            <a:grpFill/>
          </p:spPr>
          <p:txBody>
            <a:bodyPr wrap="square" lIns="0" tIns="0" rIns="0" bIns="0" rtlCol="0"/>
            <a:lstStyle/>
            <a:p>
              <a:endParaRPr/>
            </a:p>
          </p:txBody>
        </p:sp>
        <p:sp>
          <p:nvSpPr>
            <p:cNvPr id="24" name="object 21">
              <a:extLst>
                <a:ext uri="{FF2B5EF4-FFF2-40B4-BE49-F238E27FC236}">
                  <a16:creationId xmlns:a16="http://schemas.microsoft.com/office/drawing/2014/main" id="{320CFD8E-05A4-EB58-3973-7E2C37861A20}"/>
                </a:ext>
              </a:extLst>
            </p:cNvPr>
            <p:cNvSpPr/>
            <p:nvPr/>
          </p:nvSpPr>
          <p:spPr>
            <a:xfrm>
              <a:off x="8702040" y="3569208"/>
              <a:ext cx="313690" cy="405130"/>
            </a:xfrm>
            <a:custGeom>
              <a:avLst/>
              <a:gdLst/>
              <a:ahLst/>
              <a:cxnLst/>
              <a:rect l="l" t="t" r="r" b="b"/>
              <a:pathLst>
                <a:path w="313690" h="405129">
                  <a:moveTo>
                    <a:pt x="153924" y="0"/>
                  </a:moveTo>
                  <a:lnTo>
                    <a:pt x="115950" y="3301"/>
                  </a:lnTo>
                  <a:lnTo>
                    <a:pt x="66293" y="20827"/>
                  </a:lnTo>
                  <a:lnTo>
                    <a:pt x="32130" y="52450"/>
                  </a:lnTo>
                  <a:lnTo>
                    <a:pt x="16255" y="93344"/>
                  </a:lnTo>
                  <a:lnTo>
                    <a:pt x="15112" y="107822"/>
                  </a:lnTo>
                  <a:lnTo>
                    <a:pt x="16001" y="121030"/>
                  </a:lnTo>
                  <a:lnTo>
                    <a:pt x="36829" y="167131"/>
                  </a:lnTo>
                  <a:lnTo>
                    <a:pt x="71119" y="193039"/>
                  </a:lnTo>
                  <a:lnTo>
                    <a:pt x="122046" y="211200"/>
                  </a:lnTo>
                  <a:lnTo>
                    <a:pt x="191896" y="228853"/>
                  </a:lnTo>
                  <a:lnTo>
                    <a:pt x="217296" y="236727"/>
                  </a:lnTo>
                  <a:lnTo>
                    <a:pt x="252856" y="259841"/>
                  </a:lnTo>
                  <a:lnTo>
                    <a:pt x="263525" y="291972"/>
                  </a:lnTo>
                  <a:lnTo>
                    <a:pt x="262889" y="300862"/>
                  </a:lnTo>
                  <a:lnTo>
                    <a:pt x="238251" y="339216"/>
                  </a:lnTo>
                  <a:lnTo>
                    <a:pt x="193801" y="356234"/>
                  </a:lnTo>
                  <a:lnTo>
                    <a:pt x="165734" y="358520"/>
                  </a:lnTo>
                  <a:lnTo>
                    <a:pt x="149351" y="357758"/>
                  </a:lnTo>
                  <a:lnTo>
                    <a:pt x="105155" y="346836"/>
                  </a:lnTo>
                  <a:lnTo>
                    <a:pt x="72770" y="325373"/>
                  </a:lnTo>
                  <a:lnTo>
                    <a:pt x="51561" y="282193"/>
                  </a:lnTo>
                  <a:lnTo>
                    <a:pt x="49275" y="268096"/>
                  </a:lnTo>
                  <a:lnTo>
                    <a:pt x="0" y="272541"/>
                  </a:lnTo>
                  <a:lnTo>
                    <a:pt x="12573" y="326897"/>
                  </a:lnTo>
                  <a:lnTo>
                    <a:pt x="46100" y="370204"/>
                  </a:lnTo>
                  <a:lnTo>
                    <a:pt x="97535" y="396239"/>
                  </a:lnTo>
                  <a:lnTo>
                    <a:pt x="142366" y="403986"/>
                  </a:lnTo>
                  <a:lnTo>
                    <a:pt x="168020" y="405002"/>
                  </a:lnTo>
                  <a:lnTo>
                    <a:pt x="188594" y="403986"/>
                  </a:lnTo>
                  <a:lnTo>
                    <a:pt x="226567" y="396366"/>
                  </a:lnTo>
                  <a:lnTo>
                    <a:pt x="273684" y="371220"/>
                  </a:lnTo>
                  <a:lnTo>
                    <a:pt x="303656" y="332612"/>
                  </a:lnTo>
                  <a:lnTo>
                    <a:pt x="313689" y="287654"/>
                  </a:lnTo>
                  <a:lnTo>
                    <a:pt x="312674" y="272414"/>
                  </a:lnTo>
                  <a:lnTo>
                    <a:pt x="297306" y="232028"/>
                  </a:lnTo>
                  <a:lnTo>
                    <a:pt x="262635" y="200405"/>
                  </a:lnTo>
                  <a:lnTo>
                    <a:pt x="212851" y="180466"/>
                  </a:lnTo>
                  <a:lnTo>
                    <a:pt x="130555" y="159892"/>
                  </a:lnTo>
                  <a:lnTo>
                    <a:pt x="107950" y="152907"/>
                  </a:lnTo>
                  <a:lnTo>
                    <a:pt x="74040" y="131825"/>
                  </a:lnTo>
                  <a:lnTo>
                    <a:pt x="65404" y="104393"/>
                  </a:lnTo>
                  <a:lnTo>
                    <a:pt x="66675" y="92709"/>
                  </a:lnTo>
                  <a:lnTo>
                    <a:pt x="99567" y="55371"/>
                  </a:lnTo>
                  <a:lnTo>
                    <a:pt x="155955" y="45719"/>
                  </a:lnTo>
                  <a:lnTo>
                    <a:pt x="177291" y="46862"/>
                  </a:lnTo>
                  <a:lnTo>
                    <a:pt x="224662" y="64642"/>
                  </a:lnTo>
                  <a:lnTo>
                    <a:pt x="248792" y="103250"/>
                  </a:lnTo>
                  <a:lnTo>
                    <a:pt x="251967" y="120776"/>
                  </a:lnTo>
                  <a:lnTo>
                    <a:pt x="302005" y="116966"/>
                  </a:lnTo>
                  <a:lnTo>
                    <a:pt x="290575" y="69341"/>
                  </a:lnTo>
                  <a:lnTo>
                    <a:pt x="260857" y="31368"/>
                  </a:lnTo>
                  <a:lnTo>
                    <a:pt x="213740" y="7874"/>
                  </a:lnTo>
                  <a:lnTo>
                    <a:pt x="175132" y="888"/>
                  </a:lnTo>
                  <a:lnTo>
                    <a:pt x="153924" y="0"/>
                  </a:lnTo>
                  <a:close/>
                </a:path>
              </a:pathLst>
            </a:custGeom>
            <a:grpFill/>
          </p:spPr>
          <p:txBody>
            <a:bodyPr wrap="square" lIns="0" tIns="0" rIns="0" bIns="0" rtlCol="0"/>
            <a:lstStyle/>
            <a:p>
              <a:endParaRPr/>
            </a:p>
          </p:txBody>
        </p:sp>
      </p:grpSp>
      <p:pic>
        <p:nvPicPr>
          <p:cNvPr id="25" name="Picture 24">
            <a:extLst>
              <a:ext uri="{FF2B5EF4-FFF2-40B4-BE49-F238E27FC236}">
                <a16:creationId xmlns:a16="http://schemas.microsoft.com/office/drawing/2014/main" id="{DC138FCC-2C01-DC49-E797-8A5467C7C0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19307" y="4953740"/>
            <a:ext cx="3100589" cy="901927"/>
          </a:xfrm>
          <a:prstGeom prst="rect">
            <a:avLst/>
          </a:prstGeom>
        </p:spPr>
      </p:pic>
    </p:spTree>
    <p:extLst>
      <p:ext uri="{BB962C8B-B14F-4D97-AF65-F5344CB8AC3E}">
        <p14:creationId xmlns:p14="http://schemas.microsoft.com/office/powerpoint/2010/main" val="22929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AAD15-EF75-4BFA-8202-382D67E785D8}"/>
              </a:ext>
            </a:extLst>
          </p:cNvPr>
          <p:cNvPicPr>
            <a:picLocks noChangeAspect="1"/>
          </p:cNvPicPr>
          <p:nvPr/>
        </p:nvPicPr>
        <p:blipFill rotWithShape="1">
          <a:blip r:embed="rId2">
            <a:extLst>
              <a:ext uri="{28A0092B-C50C-407E-A947-70E740481C1C}">
                <a14:useLocalDpi xmlns:a14="http://schemas.microsoft.com/office/drawing/2010/main" val="0"/>
              </a:ext>
            </a:extLst>
          </a:blip>
          <a:srcRect l="625" t="5803" r="834" b="5801"/>
          <a:stretch/>
        </p:blipFill>
        <p:spPr>
          <a:xfrm>
            <a:off x="859359" y="1690687"/>
            <a:ext cx="10443136" cy="5269405"/>
          </a:xfrm>
          <a:prstGeom prst="rect">
            <a:avLst/>
          </a:prstGeom>
        </p:spPr>
      </p:pic>
      <p:grpSp>
        <p:nvGrpSpPr>
          <p:cNvPr id="4" name="Group 3">
            <a:extLst>
              <a:ext uri="{FF2B5EF4-FFF2-40B4-BE49-F238E27FC236}">
                <a16:creationId xmlns:a16="http://schemas.microsoft.com/office/drawing/2014/main" id="{7C9EA480-3DA9-22A3-75A3-E5142DC34DDB}"/>
              </a:ext>
            </a:extLst>
          </p:cNvPr>
          <p:cNvGrpSpPr/>
          <p:nvPr/>
        </p:nvGrpSpPr>
        <p:grpSpPr>
          <a:xfrm>
            <a:off x="8591127" y="424335"/>
            <a:ext cx="2711873" cy="404081"/>
            <a:chOff x="8123091" y="492670"/>
            <a:chExt cx="2711873" cy="404081"/>
          </a:xfrm>
        </p:grpSpPr>
        <p:pic>
          <p:nvPicPr>
            <p:cNvPr id="5" name="Graphic 4">
              <a:extLst>
                <a:ext uri="{FF2B5EF4-FFF2-40B4-BE49-F238E27FC236}">
                  <a16:creationId xmlns:a16="http://schemas.microsoft.com/office/drawing/2014/main" id="{10EF2F11-46E7-260B-7270-99BFD65A9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7" name="Picture 6">
              <a:extLst>
                <a:ext uri="{FF2B5EF4-FFF2-40B4-BE49-F238E27FC236}">
                  <a16:creationId xmlns:a16="http://schemas.microsoft.com/office/drawing/2014/main" id="{F79EE49F-FDB6-DE6F-AB41-012B9CAEA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8" name="Title 7">
            <a:extLst>
              <a:ext uri="{FF2B5EF4-FFF2-40B4-BE49-F238E27FC236}">
                <a16:creationId xmlns:a16="http://schemas.microsoft.com/office/drawing/2014/main" id="{06DB247A-58DA-4DC8-0895-9642A9ECB39D}"/>
              </a:ext>
            </a:extLst>
          </p:cNvPr>
          <p:cNvSpPr>
            <a:spLocks noGrp="1"/>
          </p:cNvSpPr>
          <p:nvPr>
            <p:ph type="title"/>
          </p:nvPr>
        </p:nvSpPr>
        <p:spPr>
          <a:xfrm>
            <a:off x="838200" y="365125"/>
            <a:ext cx="5905500" cy="1325563"/>
          </a:xfrm>
        </p:spPr>
        <p:txBody>
          <a:bodyPr>
            <a:normAutofit/>
          </a:bodyPr>
          <a:lstStyle/>
          <a:p>
            <a:r>
              <a:rPr lang="en-US" sz="3600" b="1" dirty="0">
                <a:latin typeface="Arial" panose="020B0604020202020204" pitchFamily="34" charset="0"/>
                <a:cs typeface="Arial" panose="020B0604020202020204" pitchFamily="34" charset="0"/>
                <a:sym typeface="Calibri"/>
              </a:rPr>
              <a:t>Molecules Generation Model Process Flow</a:t>
            </a:r>
          </a:p>
        </p:txBody>
      </p:sp>
    </p:spTree>
    <p:extLst>
      <p:ext uri="{BB962C8B-B14F-4D97-AF65-F5344CB8AC3E}">
        <p14:creationId xmlns:p14="http://schemas.microsoft.com/office/powerpoint/2010/main" val="209371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C968C8A0-4ECC-4953-8509-406402B99D9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2">
            <a:extLst>
              <a:ext uri="{FF2B5EF4-FFF2-40B4-BE49-F238E27FC236}">
                <a16:creationId xmlns:a16="http://schemas.microsoft.com/office/drawing/2014/main" id="{D43FDF82-EE24-463D-80D3-DDC6E5CDCE3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29" name="Group 28">
            <a:extLst>
              <a:ext uri="{FF2B5EF4-FFF2-40B4-BE49-F238E27FC236}">
                <a16:creationId xmlns:a16="http://schemas.microsoft.com/office/drawing/2014/main" id="{84706518-2F6D-B56E-A221-1C3CE0F319D3}"/>
              </a:ext>
            </a:extLst>
          </p:cNvPr>
          <p:cNvGrpSpPr/>
          <p:nvPr/>
        </p:nvGrpSpPr>
        <p:grpSpPr>
          <a:xfrm>
            <a:off x="830891" y="1947292"/>
            <a:ext cx="10530218" cy="4109448"/>
            <a:chOff x="830891" y="1871092"/>
            <a:chExt cx="10530218" cy="4109448"/>
          </a:xfrm>
        </p:grpSpPr>
        <p:grpSp>
          <p:nvGrpSpPr>
            <p:cNvPr id="28" name="Group 27">
              <a:extLst>
                <a:ext uri="{FF2B5EF4-FFF2-40B4-BE49-F238E27FC236}">
                  <a16:creationId xmlns:a16="http://schemas.microsoft.com/office/drawing/2014/main" id="{CB5899BF-D93B-A59A-E05A-716FCF247A36}"/>
                </a:ext>
              </a:extLst>
            </p:cNvPr>
            <p:cNvGrpSpPr/>
            <p:nvPr/>
          </p:nvGrpSpPr>
          <p:grpSpPr>
            <a:xfrm>
              <a:off x="830891" y="1871092"/>
              <a:ext cx="10497509" cy="3115815"/>
              <a:chOff x="830891" y="1980821"/>
              <a:chExt cx="10497509" cy="3115815"/>
            </a:xfrm>
          </p:grpSpPr>
          <p:sp>
            <p:nvSpPr>
              <p:cNvPr id="13" name="Freeform: Shape 12">
                <a:extLst>
                  <a:ext uri="{FF2B5EF4-FFF2-40B4-BE49-F238E27FC236}">
                    <a16:creationId xmlns:a16="http://schemas.microsoft.com/office/drawing/2014/main" id="{6C02873E-B5F1-E503-5A4F-A2D667929295}"/>
                  </a:ext>
                </a:extLst>
              </p:cNvPr>
              <p:cNvSpPr/>
              <p:nvPr/>
            </p:nvSpPr>
            <p:spPr>
              <a:xfrm>
                <a:off x="830891" y="2627321"/>
                <a:ext cx="1356535" cy="2469315"/>
              </a:xfrm>
              <a:custGeom>
                <a:avLst/>
                <a:gdLst>
                  <a:gd name="connsiteX0" fmla="*/ 0 w 1479122"/>
                  <a:gd name="connsiteY0" fmla="*/ 147912 h 4419601"/>
                  <a:gd name="connsiteX1" fmla="*/ 147912 w 1479122"/>
                  <a:gd name="connsiteY1" fmla="*/ 0 h 4419601"/>
                  <a:gd name="connsiteX2" fmla="*/ 1331210 w 1479122"/>
                  <a:gd name="connsiteY2" fmla="*/ 0 h 4419601"/>
                  <a:gd name="connsiteX3" fmla="*/ 1479122 w 1479122"/>
                  <a:gd name="connsiteY3" fmla="*/ 147912 h 4419601"/>
                  <a:gd name="connsiteX4" fmla="*/ 1479122 w 1479122"/>
                  <a:gd name="connsiteY4" fmla="*/ 4271689 h 4419601"/>
                  <a:gd name="connsiteX5" fmla="*/ 1331210 w 1479122"/>
                  <a:gd name="connsiteY5" fmla="*/ 4419601 h 4419601"/>
                  <a:gd name="connsiteX6" fmla="*/ 147912 w 1479122"/>
                  <a:gd name="connsiteY6" fmla="*/ 4419601 h 4419601"/>
                  <a:gd name="connsiteX7" fmla="*/ 0 w 1479122"/>
                  <a:gd name="connsiteY7" fmla="*/ 4271689 h 4419601"/>
                  <a:gd name="connsiteX8" fmla="*/ 0 w 1479122"/>
                  <a:gd name="connsiteY8" fmla="*/ 147912 h 44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122" h="4419601">
                    <a:moveTo>
                      <a:pt x="0" y="147912"/>
                    </a:moveTo>
                    <a:cubicBezTo>
                      <a:pt x="0" y="66222"/>
                      <a:pt x="66222" y="0"/>
                      <a:pt x="147912" y="0"/>
                    </a:cubicBezTo>
                    <a:lnTo>
                      <a:pt x="1331210" y="0"/>
                    </a:lnTo>
                    <a:cubicBezTo>
                      <a:pt x="1412900" y="0"/>
                      <a:pt x="1479122" y="66222"/>
                      <a:pt x="1479122" y="147912"/>
                    </a:cubicBezTo>
                    <a:lnTo>
                      <a:pt x="1479122" y="4271689"/>
                    </a:lnTo>
                    <a:cubicBezTo>
                      <a:pt x="1479122" y="4353379"/>
                      <a:pt x="1412900" y="4419601"/>
                      <a:pt x="1331210" y="4419601"/>
                    </a:cubicBezTo>
                    <a:lnTo>
                      <a:pt x="147912" y="4419601"/>
                    </a:lnTo>
                    <a:cubicBezTo>
                      <a:pt x="66222" y="4419601"/>
                      <a:pt x="0" y="4353379"/>
                      <a:pt x="0" y="4271689"/>
                    </a:cubicBezTo>
                    <a:lnTo>
                      <a:pt x="0" y="147912"/>
                    </a:lnTo>
                    <a:close/>
                  </a:path>
                </a:pathLst>
              </a:custGeom>
              <a:solidFill>
                <a:srgbClr val="0693E3"/>
              </a:solidFill>
              <a:effectLst/>
            </p:spPr>
            <p:style>
              <a:lnRef idx="0">
                <a:schemeClr val="lt1">
                  <a:hueOff val="0"/>
                  <a:satOff val="0"/>
                  <a:lumOff val="0"/>
                  <a:alphaOff val="0"/>
                </a:schemeClr>
              </a:lnRef>
              <a:fillRef idx="3">
                <a:schemeClr val="accent1">
                  <a:shade val="50000"/>
                  <a:hueOff val="0"/>
                  <a:satOff val="0"/>
                  <a:lumOff val="0"/>
                  <a:alphaOff val="0"/>
                </a:schemeClr>
              </a:fillRef>
              <a:effectRef idx="3">
                <a:schemeClr val="accent1">
                  <a:shade val="50000"/>
                  <a:hueOff val="0"/>
                  <a:satOff val="0"/>
                  <a:lumOff val="0"/>
                  <a:alphaOff val="0"/>
                </a:schemeClr>
              </a:effectRef>
              <a:fontRef idx="minor">
                <a:schemeClr val="lt1"/>
              </a:fontRef>
            </p:style>
            <p:txBody>
              <a:bodyPr spcFirstLastPara="0" vert="horz" wrap="none" lIns="113792" tIns="1881632" rIns="113792" bIns="997713" numCol="1" spcCol="1270" anchor="b"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Compound </a:t>
                </a:r>
              </a:p>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Data</a:t>
                </a:r>
                <a:endParaRPr lang="en-IN" sz="1600" b="1" kern="1200" dirty="0">
                  <a:solidFill>
                    <a:schemeClr val="bg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9499BF17-28C4-8D27-BC56-CF6CBDF63F6E}"/>
                  </a:ext>
                </a:extLst>
              </p:cNvPr>
              <p:cNvSpPr/>
              <p:nvPr/>
            </p:nvSpPr>
            <p:spPr>
              <a:xfrm>
                <a:off x="905120" y="1980821"/>
                <a:ext cx="1185951" cy="1155701"/>
              </a:xfrm>
              <a:prstGeom prst="ellipse">
                <a:avLst/>
              </a:prstGeom>
              <a:blipFill>
                <a:blip r:embed="rId3">
                  <a:extLst>
                    <a:ext uri="{28A0092B-C50C-407E-A947-70E740481C1C}">
                      <a14:useLocalDpi xmlns:a14="http://schemas.microsoft.com/office/drawing/2010/main" val="0"/>
                    </a:ext>
                  </a:extLst>
                </a:blip>
                <a:srcRect/>
                <a:stretch>
                  <a:fillRect l="-19000" r="-19000"/>
                </a:stretch>
              </a:blipFill>
              <a:ln>
                <a:solidFill>
                  <a:srgbClr val="0693E3"/>
                </a:solidFill>
              </a:ln>
              <a:effectLst/>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8B073A90-8CBA-404D-E248-128D42A20C55}"/>
                  </a:ext>
                </a:extLst>
              </p:cNvPr>
              <p:cNvSpPr/>
              <p:nvPr/>
            </p:nvSpPr>
            <p:spPr>
              <a:xfrm>
                <a:off x="2354387" y="2627321"/>
                <a:ext cx="1356535" cy="2469315"/>
              </a:xfrm>
              <a:custGeom>
                <a:avLst/>
                <a:gdLst>
                  <a:gd name="connsiteX0" fmla="*/ 0 w 1479122"/>
                  <a:gd name="connsiteY0" fmla="*/ 147912 h 4419601"/>
                  <a:gd name="connsiteX1" fmla="*/ 147912 w 1479122"/>
                  <a:gd name="connsiteY1" fmla="*/ 0 h 4419601"/>
                  <a:gd name="connsiteX2" fmla="*/ 1331210 w 1479122"/>
                  <a:gd name="connsiteY2" fmla="*/ 0 h 4419601"/>
                  <a:gd name="connsiteX3" fmla="*/ 1479122 w 1479122"/>
                  <a:gd name="connsiteY3" fmla="*/ 147912 h 4419601"/>
                  <a:gd name="connsiteX4" fmla="*/ 1479122 w 1479122"/>
                  <a:gd name="connsiteY4" fmla="*/ 4271689 h 4419601"/>
                  <a:gd name="connsiteX5" fmla="*/ 1331210 w 1479122"/>
                  <a:gd name="connsiteY5" fmla="*/ 4419601 h 4419601"/>
                  <a:gd name="connsiteX6" fmla="*/ 147912 w 1479122"/>
                  <a:gd name="connsiteY6" fmla="*/ 4419601 h 4419601"/>
                  <a:gd name="connsiteX7" fmla="*/ 0 w 1479122"/>
                  <a:gd name="connsiteY7" fmla="*/ 4271689 h 4419601"/>
                  <a:gd name="connsiteX8" fmla="*/ 0 w 1479122"/>
                  <a:gd name="connsiteY8" fmla="*/ 147912 h 44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122" h="4419601">
                    <a:moveTo>
                      <a:pt x="0" y="147912"/>
                    </a:moveTo>
                    <a:cubicBezTo>
                      <a:pt x="0" y="66222"/>
                      <a:pt x="66222" y="0"/>
                      <a:pt x="147912" y="0"/>
                    </a:cubicBezTo>
                    <a:lnTo>
                      <a:pt x="1331210" y="0"/>
                    </a:lnTo>
                    <a:cubicBezTo>
                      <a:pt x="1412900" y="0"/>
                      <a:pt x="1479122" y="66222"/>
                      <a:pt x="1479122" y="147912"/>
                    </a:cubicBezTo>
                    <a:lnTo>
                      <a:pt x="1479122" y="4271689"/>
                    </a:lnTo>
                    <a:cubicBezTo>
                      <a:pt x="1479122" y="4353379"/>
                      <a:pt x="1412900" y="4419601"/>
                      <a:pt x="1331210" y="4419601"/>
                    </a:cubicBezTo>
                    <a:lnTo>
                      <a:pt x="147912" y="4419601"/>
                    </a:lnTo>
                    <a:cubicBezTo>
                      <a:pt x="66222" y="4419601"/>
                      <a:pt x="0" y="4353379"/>
                      <a:pt x="0" y="4271689"/>
                    </a:cubicBezTo>
                    <a:lnTo>
                      <a:pt x="0" y="147912"/>
                    </a:lnTo>
                    <a:close/>
                  </a:path>
                </a:pathLst>
              </a:custGeom>
              <a:noFill/>
              <a:ln>
                <a:solidFill>
                  <a:srgbClr val="0693E3"/>
                </a:solidFill>
              </a:ln>
              <a:effectLst/>
            </p:spPr>
            <p:style>
              <a:lnRef idx="0">
                <a:schemeClr val="lt1">
                  <a:hueOff val="0"/>
                  <a:satOff val="0"/>
                  <a:lumOff val="0"/>
                  <a:alphaOff val="0"/>
                </a:schemeClr>
              </a:lnRef>
              <a:fillRef idx="3">
                <a:schemeClr val="accent1">
                  <a:shade val="50000"/>
                  <a:hueOff val="114998"/>
                  <a:satOff val="-2801"/>
                  <a:lumOff val="12256"/>
                  <a:alphaOff val="0"/>
                </a:schemeClr>
              </a:fillRef>
              <a:effectRef idx="3">
                <a:schemeClr val="accent1">
                  <a:shade val="50000"/>
                  <a:hueOff val="114998"/>
                  <a:satOff val="-2801"/>
                  <a:lumOff val="12256"/>
                  <a:alphaOff val="0"/>
                </a:schemeClr>
              </a:effectRef>
              <a:fontRef idx="minor">
                <a:schemeClr val="lt1"/>
              </a:fontRef>
            </p:style>
            <p:txBody>
              <a:bodyPr spcFirstLastPara="0" vert="horz" wrap="none" lIns="113792" tIns="1881632" rIns="113792" bIns="997713" numCol="1" spcCol="1270" anchor="b"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Standardize </a:t>
                </a:r>
              </a:p>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Clean</a:t>
                </a:r>
                <a:endParaRPr lang="en-IN" sz="1600" b="1" kern="1200" dirty="0">
                  <a:solidFill>
                    <a:schemeClr val="tx1"/>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3874DB8-8EE9-0E65-E82A-90204683BBE0}"/>
                  </a:ext>
                </a:extLst>
              </p:cNvPr>
              <p:cNvSpPr/>
              <p:nvPr/>
            </p:nvSpPr>
            <p:spPr>
              <a:xfrm>
                <a:off x="2441315" y="1980821"/>
                <a:ext cx="1185951" cy="1155701"/>
              </a:xfrm>
              <a:prstGeom prst="ellipse">
                <a:avLst/>
              </a:prstGeom>
              <a:blipFill>
                <a:blip r:embed="rId4">
                  <a:extLst>
                    <a:ext uri="{28A0092B-C50C-407E-A947-70E740481C1C}">
                      <a14:useLocalDpi xmlns:a14="http://schemas.microsoft.com/office/drawing/2010/main" val="0"/>
                    </a:ext>
                  </a:extLst>
                </a:blip>
                <a:srcRect/>
                <a:stretch>
                  <a:fillRect l="-4000" r="-4000"/>
                </a:stretch>
              </a:blipFill>
              <a:ln>
                <a:solidFill>
                  <a:srgbClr val="0693E3"/>
                </a:solidFill>
              </a:ln>
              <a:effectLst/>
            </p:spPr>
            <p:style>
              <a:lnRef idx="0">
                <a:schemeClr val="lt1">
                  <a:hueOff val="0"/>
                  <a:satOff val="0"/>
                  <a:lumOff val="0"/>
                  <a:alphaOff val="0"/>
                </a:schemeClr>
              </a:lnRef>
              <a:fillRef idx="1">
                <a:scrgbClr r="0" g="0" b="0"/>
              </a:fillRef>
              <a:effectRef idx="3">
                <a:schemeClr val="accent1">
                  <a:tint val="50000"/>
                  <a:hueOff val="-2162"/>
                  <a:satOff val="104"/>
                  <a:lumOff val="-353"/>
                  <a:alphaOff val="0"/>
                </a:schemeClr>
              </a:effectRef>
              <a:fontRef idx="minor">
                <a:schemeClr val="lt1">
                  <a:hueOff val="0"/>
                  <a:satOff val="0"/>
                  <a:lumOff val="0"/>
                  <a:alphaOff val="0"/>
                </a:schemeClr>
              </a:fontRef>
            </p:style>
            <p:txBody>
              <a:bodyPr/>
              <a:lstStyle/>
              <a:p>
                <a:endParaRPr lang="en-US"/>
              </a:p>
            </p:txBody>
          </p:sp>
          <p:sp>
            <p:nvSpPr>
              <p:cNvPr id="17" name="Freeform: Shape 16">
                <a:extLst>
                  <a:ext uri="{FF2B5EF4-FFF2-40B4-BE49-F238E27FC236}">
                    <a16:creationId xmlns:a16="http://schemas.microsoft.com/office/drawing/2014/main" id="{537FA138-F492-F03E-DE90-3340A9DACD62}"/>
                  </a:ext>
                </a:extLst>
              </p:cNvPr>
              <p:cNvSpPr/>
              <p:nvPr/>
            </p:nvSpPr>
            <p:spPr>
              <a:xfrm>
                <a:off x="3877882" y="2627321"/>
                <a:ext cx="1356535" cy="2469315"/>
              </a:xfrm>
              <a:custGeom>
                <a:avLst/>
                <a:gdLst>
                  <a:gd name="connsiteX0" fmla="*/ 0 w 1479122"/>
                  <a:gd name="connsiteY0" fmla="*/ 147912 h 4419601"/>
                  <a:gd name="connsiteX1" fmla="*/ 147912 w 1479122"/>
                  <a:gd name="connsiteY1" fmla="*/ 0 h 4419601"/>
                  <a:gd name="connsiteX2" fmla="*/ 1331210 w 1479122"/>
                  <a:gd name="connsiteY2" fmla="*/ 0 h 4419601"/>
                  <a:gd name="connsiteX3" fmla="*/ 1479122 w 1479122"/>
                  <a:gd name="connsiteY3" fmla="*/ 147912 h 4419601"/>
                  <a:gd name="connsiteX4" fmla="*/ 1479122 w 1479122"/>
                  <a:gd name="connsiteY4" fmla="*/ 4271689 h 4419601"/>
                  <a:gd name="connsiteX5" fmla="*/ 1331210 w 1479122"/>
                  <a:gd name="connsiteY5" fmla="*/ 4419601 h 4419601"/>
                  <a:gd name="connsiteX6" fmla="*/ 147912 w 1479122"/>
                  <a:gd name="connsiteY6" fmla="*/ 4419601 h 4419601"/>
                  <a:gd name="connsiteX7" fmla="*/ 0 w 1479122"/>
                  <a:gd name="connsiteY7" fmla="*/ 4271689 h 4419601"/>
                  <a:gd name="connsiteX8" fmla="*/ 0 w 1479122"/>
                  <a:gd name="connsiteY8" fmla="*/ 147912 h 44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122" h="4419601">
                    <a:moveTo>
                      <a:pt x="0" y="147912"/>
                    </a:moveTo>
                    <a:cubicBezTo>
                      <a:pt x="0" y="66222"/>
                      <a:pt x="66222" y="0"/>
                      <a:pt x="147912" y="0"/>
                    </a:cubicBezTo>
                    <a:lnTo>
                      <a:pt x="1331210" y="0"/>
                    </a:lnTo>
                    <a:cubicBezTo>
                      <a:pt x="1412900" y="0"/>
                      <a:pt x="1479122" y="66222"/>
                      <a:pt x="1479122" y="147912"/>
                    </a:cubicBezTo>
                    <a:lnTo>
                      <a:pt x="1479122" y="4271689"/>
                    </a:lnTo>
                    <a:cubicBezTo>
                      <a:pt x="1479122" y="4353379"/>
                      <a:pt x="1412900" y="4419601"/>
                      <a:pt x="1331210" y="4419601"/>
                    </a:cubicBezTo>
                    <a:lnTo>
                      <a:pt x="147912" y="4419601"/>
                    </a:lnTo>
                    <a:cubicBezTo>
                      <a:pt x="66222" y="4419601"/>
                      <a:pt x="0" y="4353379"/>
                      <a:pt x="0" y="4271689"/>
                    </a:cubicBezTo>
                    <a:lnTo>
                      <a:pt x="0" y="147912"/>
                    </a:lnTo>
                    <a:close/>
                  </a:path>
                </a:pathLst>
              </a:custGeom>
              <a:solidFill>
                <a:srgbClr val="0693E3"/>
              </a:solidFill>
              <a:effectLst/>
            </p:spPr>
            <p:style>
              <a:lnRef idx="0">
                <a:schemeClr val="lt1">
                  <a:hueOff val="0"/>
                  <a:satOff val="0"/>
                  <a:lumOff val="0"/>
                  <a:alphaOff val="0"/>
                </a:schemeClr>
              </a:lnRef>
              <a:fillRef idx="3">
                <a:schemeClr val="accent1">
                  <a:shade val="50000"/>
                  <a:hueOff val="229996"/>
                  <a:satOff val="-5601"/>
                  <a:lumOff val="24512"/>
                  <a:alphaOff val="0"/>
                </a:schemeClr>
              </a:fillRef>
              <a:effectRef idx="3">
                <a:schemeClr val="accent1">
                  <a:shade val="50000"/>
                  <a:hueOff val="229996"/>
                  <a:satOff val="-5601"/>
                  <a:lumOff val="24512"/>
                  <a:alphaOff val="0"/>
                </a:schemeClr>
              </a:effectRef>
              <a:fontRef idx="minor">
                <a:schemeClr val="lt1"/>
              </a:fontRef>
            </p:style>
            <p:txBody>
              <a:bodyPr spcFirstLastPara="0" vert="horz" wrap="none" lIns="113792" tIns="1881632" rIns="113792" bIns="997713" numCol="1" spcCol="1270" anchor="b"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Encode</a:t>
                </a:r>
                <a:endParaRPr lang="en-IN" sz="1600" b="1" kern="1200" dirty="0">
                  <a:solidFill>
                    <a:schemeClr val="bg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295A691C-B67D-3BBA-895B-E051CD9B3D42}"/>
                  </a:ext>
                </a:extLst>
              </p:cNvPr>
              <p:cNvSpPr/>
              <p:nvPr/>
            </p:nvSpPr>
            <p:spPr>
              <a:xfrm>
                <a:off x="3952111" y="1980821"/>
                <a:ext cx="1185951" cy="1155701"/>
              </a:xfrm>
              <a:prstGeom prst="ellipse">
                <a:avLst/>
              </a:prstGeom>
              <a:blipFill>
                <a:blip r:embed="rId5">
                  <a:extLst>
                    <a:ext uri="{28A0092B-C50C-407E-A947-70E740481C1C}">
                      <a14:useLocalDpi xmlns:a14="http://schemas.microsoft.com/office/drawing/2010/main" val="0"/>
                    </a:ext>
                  </a:extLst>
                </a:blip>
                <a:srcRect/>
                <a:stretch>
                  <a:fillRect t="-6000" b="-6000"/>
                </a:stretch>
              </a:blipFill>
              <a:ln>
                <a:solidFill>
                  <a:srgbClr val="0693E3"/>
                </a:solidFill>
              </a:ln>
              <a:effectLst/>
            </p:spPr>
            <p:style>
              <a:lnRef idx="0">
                <a:schemeClr val="lt1">
                  <a:hueOff val="0"/>
                  <a:satOff val="0"/>
                  <a:lumOff val="0"/>
                  <a:alphaOff val="0"/>
                </a:schemeClr>
              </a:lnRef>
              <a:fillRef idx="1">
                <a:scrgbClr r="0" g="0" b="0"/>
              </a:fillRef>
              <a:effectRef idx="3">
                <a:schemeClr val="accent1">
                  <a:tint val="50000"/>
                  <a:hueOff val="-4325"/>
                  <a:satOff val="207"/>
                  <a:lumOff val="-706"/>
                  <a:alphaOff val="0"/>
                </a:schemeClr>
              </a:effectRef>
              <a:fontRef idx="minor">
                <a:schemeClr val="lt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E9EF8ECD-5E81-1347-BE7B-57E9EF7E70BD}"/>
                  </a:ext>
                </a:extLst>
              </p:cNvPr>
              <p:cNvSpPr/>
              <p:nvPr/>
            </p:nvSpPr>
            <p:spPr>
              <a:xfrm>
                <a:off x="5401378" y="2627321"/>
                <a:ext cx="1356535" cy="2469315"/>
              </a:xfrm>
              <a:custGeom>
                <a:avLst/>
                <a:gdLst>
                  <a:gd name="connsiteX0" fmla="*/ 0 w 1479122"/>
                  <a:gd name="connsiteY0" fmla="*/ 147912 h 4419601"/>
                  <a:gd name="connsiteX1" fmla="*/ 147912 w 1479122"/>
                  <a:gd name="connsiteY1" fmla="*/ 0 h 4419601"/>
                  <a:gd name="connsiteX2" fmla="*/ 1331210 w 1479122"/>
                  <a:gd name="connsiteY2" fmla="*/ 0 h 4419601"/>
                  <a:gd name="connsiteX3" fmla="*/ 1479122 w 1479122"/>
                  <a:gd name="connsiteY3" fmla="*/ 147912 h 4419601"/>
                  <a:gd name="connsiteX4" fmla="*/ 1479122 w 1479122"/>
                  <a:gd name="connsiteY4" fmla="*/ 4271689 h 4419601"/>
                  <a:gd name="connsiteX5" fmla="*/ 1331210 w 1479122"/>
                  <a:gd name="connsiteY5" fmla="*/ 4419601 h 4419601"/>
                  <a:gd name="connsiteX6" fmla="*/ 147912 w 1479122"/>
                  <a:gd name="connsiteY6" fmla="*/ 4419601 h 4419601"/>
                  <a:gd name="connsiteX7" fmla="*/ 0 w 1479122"/>
                  <a:gd name="connsiteY7" fmla="*/ 4271689 h 4419601"/>
                  <a:gd name="connsiteX8" fmla="*/ 0 w 1479122"/>
                  <a:gd name="connsiteY8" fmla="*/ 147912 h 44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122" h="4419601">
                    <a:moveTo>
                      <a:pt x="0" y="147912"/>
                    </a:moveTo>
                    <a:cubicBezTo>
                      <a:pt x="0" y="66222"/>
                      <a:pt x="66222" y="0"/>
                      <a:pt x="147912" y="0"/>
                    </a:cubicBezTo>
                    <a:lnTo>
                      <a:pt x="1331210" y="0"/>
                    </a:lnTo>
                    <a:cubicBezTo>
                      <a:pt x="1412900" y="0"/>
                      <a:pt x="1479122" y="66222"/>
                      <a:pt x="1479122" y="147912"/>
                    </a:cubicBezTo>
                    <a:lnTo>
                      <a:pt x="1479122" y="4271689"/>
                    </a:lnTo>
                    <a:cubicBezTo>
                      <a:pt x="1479122" y="4353379"/>
                      <a:pt x="1412900" y="4419601"/>
                      <a:pt x="1331210" y="4419601"/>
                    </a:cubicBezTo>
                    <a:lnTo>
                      <a:pt x="147912" y="4419601"/>
                    </a:lnTo>
                    <a:cubicBezTo>
                      <a:pt x="66222" y="4419601"/>
                      <a:pt x="0" y="4353379"/>
                      <a:pt x="0" y="4271689"/>
                    </a:cubicBezTo>
                    <a:lnTo>
                      <a:pt x="0" y="147912"/>
                    </a:lnTo>
                    <a:close/>
                  </a:path>
                </a:pathLst>
              </a:custGeom>
              <a:noFill/>
              <a:ln>
                <a:solidFill>
                  <a:srgbClr val="0693E3"/>
                </a:solidFill>
              </a:ln>
              <a:effectLst/>
            </p:spPr>
            <p:style>
              <a:lnRef idx="0">
                <a:schemeClr val="lt1">
                  <a:hueOff val="0"/>
                  <a:satOff val="0"/>
                  <a:lumOff val="0"/>
                  <a:alphaOff val="0"/>
                </a:schemeClr>
              </a:lnRef>
              <a:fillRef idx="3">
                <a:schemeClr val="accent1">
                  <a:shade val="50000"/>
                  <a:hueOff val="344994"/>
                  <a:satOff val="-8402"/>
                  <a:lumOff val="36768"/>
                  <a:alphaOff val="0"/>
                </a:schemeClr>
              </a:fillRef>
              <a:effectRef idx="3">
                <a:schemeClr val="accent1">
                  <a:shade val="50000"/>
                  <a:hueOff val="344994"/>
                  <a:satOff val="-8402"/>
                  <a:lumOff val="36768"/>
                  <a:alphaOff val="0"/>
                </a:schemeClr>
              </a:effectRef>
              <a:fontRef idx="minor">
                <a:schemeClr val="lt1"/>
              </a:fontRef>
            </p:style>
            <p:txBody>
              <a:bodyPr spcFirstLastPara="0" vert="horz" wrap="none" lIns="113792" tIns="1881632" rIns="113792" bIns="997713" numCol="1" spcCol="1270" anchor="b"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Graph </a:t>
                </a:r>
              </a:p>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Transformer </a:t>
                </a:r>
              </a:p>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Model</a:t>
                </a:r>
                <a:endParaRPr lang="en-IN" sz="1600" b="1" kern="1200" dirty="0">
                  <a:solidFill>
                    <a:schemeClr val="tx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9A6401A-14A2-1F97-7792-CD781ECA27A6}"/>
                  </a:ext>
                </a:extLst>
              </p:cNvPr>
              <p:cNvSpPr/>
              <p:nvPr/>
            </p:nvSpPr>
            <p:spPr>
              <a:xfrm>
                <a:off x="5501007" y="1980821"/>
                <a:ext cx="1185951" cy="1155701"/>
              </a:xfrm>
              <a:prstGeom prst="ellipse">
                <a:avLst/>
              </a:prstGeom>
              <a:blipFill>
                <a:blip r:embed="rId6">
                  <a:extLst>
                    <a:ext uri="{28A0092B-C50C-407E-A947-70E740481C1C}">
                      <a14:useLocalDpi xmlns:a14="http://schemas.microsoft.com/office/drawing/2010/main" val="0"/>
                    </a:ext>
                  </a:extLst>
                </a:blip>
                <a:srcRect/>
                <a:stretch>
                  <a:fillRect l="-9000" r="-9000"/>
                </a:stretch>
              </a:blipFill>
              <a:ln>
                <a:solidFill>
                  <a:srgbClr val="0693E3"/>
                </a:solidFill>
              </a:ln>
              <a:effectLst/>
            </p:spPr>
            <p:style>
              <a:lnRef idx="0">
                <a:schemeClr val="lt1">
                  <a:hueOff val="0"/>
                  <a:satOff val="0"/>
                  <a:lumOff val="0"/>
                  <a:alphaOff val="0"/>
                </a:schemeClr>
              </a:lnRef>
              <a:fillRef idx="1">
                <a:scrgbClr r="0" g="0" b="0"/>
              </a:fillRef>
              <a:effectRef idx="3">
                <a:schemeClr val="accent1">
                  <a:tint val="50000"/>
                  <a:hueOff val="-6487"/>
                  <a:satOff val="311"/>
                  <a:lumOff val="-1059"/>
                  <a:alphaOff val="0"/>
                </a:schemeClr>
              </a:effectRef>
              <a:fontRef idx="minor">
                <a:schemeClr val="lt1">
                  <a:hueOff val="0"/>
                  <a:satOff val="0"/>
                  <a:lumOff val="0"/>
                  <a:alphaOff val="0"/>
                </a:schemeClr>
              </a:fontRef>
            </p:style>
            <p:txBody>
              <a:bodyPr/>
              <a:lstStyle/>
              <a:p>
                <a:endParaRPr lang="en-US"/>
              </a:p>
            </p:txBody>
          </p:sp>
          <p:sp>
            <p:nvSpPr>
              <p:cNvPr id="21" name="Freeform: Shape 20">
                <a:extLst>
                  <a:ext uri="{FF2B5EF4-FFF2-40B4-BE49-F238E27FC236}">
                    <a16:creationId xmlns:a16="http://schemas.microsoft.com/office/drawing/2014/main" id="{9A5CF71B-A8A2-3A16-2D88-9904FD3521BB}"/>
                  </a:ext>
                </a:extLst>
              </p:cNvPr>
              <p:cNvSpPr/>
              <p:nvPr/>
            </p:nvSpPr>
            <p:spPr>
              <a:xfrm>
                <a:off x="6924874" y="2627321"/>
                <a:ext cx="1356535" cy="2469315"/>
              </a:xfrm>
              <a:custGeom>
                <a:avLst/>
                <a:gdLst>
                  <a:gd name="connsiteX0" fmla="*/ 0 w 1479122"/>
                  <a:gd name="connsiteY0" fmla="*/ 147912 h 4419601"/>
                  <a:gd name="connsiteX1" fmla="*/ 147912 w 1479122"/>
                  <a:gd name="connsiteY1" fmla="*/ 0 h 4419601"/>
                  <a:gd name="connsiteX2" fmla="*/ 1331210 w 1479122"/>
                  <a:gd name="connsiteY2" fmla="*/ 0 h 4419601"/>
                  <a:gd name="connsiteX3" fmla="*/ 1479122 w 1479122"/>
                  <a:gd name="connsiteY3" fmla="*/ 147912 h 4419601"/>
                  <a:gd name="connsiteX4" fmla="*/ 1479122 w 1479122"/>
                  <a:gd name="connsiteY4" fmla="*/ 4271689 h 4419601"/>
                  <a:gd name="connsiteX5" fmla="*/ 1331210 w 1479122"/>
                  <a:gd name="connsiteY5" fmla="*/ 4419601 h 4419601"/>
                  <a:gd name="connsiteX6" fmla="*/ 147912 w 1479122"/>
                  <a:gd name="connsiteY6" fmla="*/ 4419601 h 4419601"/>
                  <a:gd name="connsiteX7" fmla="*/ 0 w 1479122"/>
                  <a:gd name="connsiteY7" fmla="*/ 4271689 h 4419601"/>
                  <a:gd name="connsiteX8" fmla="*/ 0 w 1479122"/>
                  <a:gd name="connsiteY8" fmla="*/ 147912 h 44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122" h="4419601">
                    <a:moveTo>
                      <a:pt x="0" y="147912"/>
                    </a:moveTo>
                    <a:cubicBezTo>
                      <a:pt x="0" y="66222"/>
                      <a:pt x="66222" y="0"/>
                      <a:pt x="147912" y="0"/>
                    </a:cubicBezTo>
                    <a:lnTo>
                      <a:pt x="1331210" y="0"/>
                    </a:lnTo>
                    <a:cubicBezTo>
                      <a:pt x="1412900" y="0"/>
                      <a:pt x="1479122" y="66222"/>
                      <a:pt x="1479122" y="147912"/>
                    </a:cubicBezTo>
                    <a:lnTo>
                      <a:pt x="1479122" y="4271689"/>
                    </a:lnTo>
                    <a:cubicBezTo>
                      <a:pt x="1479122" y="4353379"/>
                      <a:pt x="1412900" y="4419601"/>
                      <a:pt x="1331210" y="4419601"/>
                    </a:cubicBezTo>
                    <a:lnTo>
                      <a:pt x="147912" y="4419601"/>
                    </a:lnTo>
                    <a:cubicBezTo>
                      <a:pt x="66222" y="4419601"/>
                      <a:pt x="0" y="4353379"/>
                      <a:pt x="0" y="4271689"/>
                    </a:cubicBezTo>
                    <a:lnTo>
                      <a:pt x="0" y="147912"/>
                    </a:lnTo>
                    <a:close/>
                  </a:path>
                </a:pathLst>
              </a:custGeom>
              <a:solidFill>
                <a:srgbClr val="0693E3"/>
              </a:solidFill>
              <a:effectLst/>
            </p:spPr>
            <p:style>
              <a:lnRef idx="0">
                <a:schemeClr val="lt1">
                  <a:hueOff val="0"/>
                  <a:satOff val="0"/>
                  <a:lumOff val="0"/>
                  <a:alphaOff val="0"/>
                </a:schemeClr>
              </a:lnRef>
              <a:fillRef idx="3">
                <a:schemeClr val="accent1">
                  <a:shade val="50000"/>
                  <a:hueOff val="344994"/>
                  <a:satOff val="-8402"/>
                  <a:lumOff val="36768"/>
                  <a:alphaOff val="0"/>
                </a:schemeClr>
              </a:fillRef>
              <a:effectRef idx="3">
                <a:schemeClr val="accent1">
                  <a:shade val="50000"/>
                  <a:hueOff val="344994"/>
                  <a:satOff val="-8402"/>
                  <a:lumOff val="36768"/>
                  <a:alphaOff val="0"/>
                </a:schemeClr>
              </a:effectRef>
              <a:fontRef idx="minor">
                <a:schemeClr val="lt1"/>
              </a:fontRef>
            </p:style>
            <p:txBody>
              <a:bodyPr spcFirstLastPara="0" vert="horz" wrap="none" lIns="113792" tIns="1881632" rIns="113792" bIns="997713" numCol="1" spcCol="1270" anchor="b"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Pretrain-</a:t>
                </a:r>
              </a:p>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Finetune</a:t>
                </a:r>
                <a:endParaRPr lang="en-IN" sz="1600" b="1" kern="1200" dirty="0">
                  <a:solidFill>
                    <a:schemeClr val="bg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B965D0C1-AFE8-02B1-4486-EF1C647AB8D2}"/>
                  </a:ext>
                </a:extLst>
              </p:cNvPr>
              <p:cNvSpPr/>
              <p:nvPr/>
            </p:nvSpPr>
            <p:spPr>
              <a:xfrm>
                <a:off x="7024502" y="1980821"/>
                <a:ext cx="1185951" cy="1155701"/>
              </a:xfrm>
              <a:prstGeom prst="ellipse">
                <a:avLst/>
              </a:prstGeom>
              <a:blipFill>
                <a:blip r:embed="rId7">
                  <a:extLst>
                    <a:ext uri="{28A0092B-C50C-407E-A947-70E740481C1C}">
                      <a14:useLocalDpi xmlns:a14="http://schemas.microsoft.com/office/drawing/2010/main" val="0"/>
                    </a:ext>
                  </a:extLst>
                </a:blip>
                <a:srcRect/>
                <a:stretch>
                  <a:fillRect l="-49000" r="-49000"/>
                </a:stretch>
              </a:blipFill>
              <a:ln>
                <a:solidFill>
                  <a:srgbClr val="0693E3"/>
                </a:solidFill>
              </a:ln>
              <a:effectLst/>
            </p:spPr>
            <p:style>
              <a:lnRef idx="0">
                <a:schemeClr val="lt1">
                  <a:hueOff val="0"/>
                  <a:satOff val="0"/>
                  <a:lumOff val="0"/>
                  <a:alphaOff val="0"/>
                </a:schemeClr>
              </a:lnRef>
              <a:fillRef idx="1">
                <a:scrgbClr r="0" g="0" b="0"/>
              </a:fillRef>
              <a:effectRef idx="3">
                <a:schemeClr val="accent1">
                  <a:tint val="50000"/>
                  <a:hueOff val="-8650"/>
                  <a:satOff val="415"/>
                  <a:lumOff val="-1412"/>
                  <a:alphaOff val="0"/>
                </a:schemeClr>
              </a:effectRef>
              <a:fontRef idx="minor">
                <a:schemeClr val="lt1">
                  <a:hueOff val="0"/>
                  <a:satOff val="0"/>
                  <a:lumOff val="0"/>
                  <a:alphaOff val="0"/>
                </a:schemeClr>
              </a:fontRef>
            </p:style>
            <p:txBody>
              <a:bodyPr/>
              <a:lstStyle/>
              <a:p>
                <a:endParaRPr lang="en-US"/>
              </a:p>
            </p:txBody>
          </p:sp>
          <p:sp>
            <p:nvSpPr>
              <p:cNvPr id="23" name="Freeform: Shape 22">
                <a:extLst>
                  <a:ext uri="{FF2B5EF4-FFF2-40B4-BE49-F238E27FC236}">
                    <a16:creationId xmlns:a16="http://schemas.microsoft.com/office/drawing/2014/main" id="{233A714A-7E87-9CA2-A0E3-488088A26B9D}"/>
                  </a:ext>
                </a:extLst>
              </p:cNvPr>
              <p:cNvSpPr/>
              <p:nvPr/>
            </p:nvSpPr>
            <p:spPr>
              <a:xfrm>
                <a:off x="8448369" y="2627321"/>
                <a:ext cx="1356535" cy="2469315"/>
              </a:xfrm>
              <a:custGeom>
                <a:avLst/>
                <a:gdLst>
                  <a:gd name="connsiteX0" fmla="*/ 0 w 1479122"/>
                  <a:gd name="connsiteY0" fmla="*/ 147912 h 4419601"/>
                  <a:gd name="connsiteX1" fmla="*/ 147912 w 1479122"/>
                  <a:gd name="connsiteY1" fmla="*/ 0 h 4419601"/>
                  <a:gd name="connsiteX2" fmla="*/ 1331210 w 1479122"/>
                  <a:gd name="connsiteY2" fmla="*/ 0 h 4419601"/>
                  <a:gd name="connsiteX3" fmla="*/ 1479122 w 1479122"/>
                  <a:gd name="connsiteY3" fmla="*/ 147912 h 4419601"/>
                  <a:gd name="connsiteX4" fmla="*/ 1479122 w 1479122"/>
                  <a:gd name="connsiteY4" fmla="*/ 4271689 h 4419601"/>
                  <a:gd name="connsiteX5" fmla="*/ 1331210 w 1479122"/>
                  <a:gd name="connsiteY5" fmla="*/ 4419601 h 4419601"/>
                  <a:gd name="connsiteX6" fmla="*/ 147912 w 1479122"/>
                  <a:gd name="connsiteY6" fmla="*/ 4419601 h 4419601"/>
                  <a:gd name="connsiteX7" fmla="*/ 0 w 1479122"/>
                  <a:gd name="connsiteY7" fmla="*/ 4271689 h 4419601"/>
                  <a:gd name="connsiteX8" fmla="*/ 0 w 1479122"/>
                  <a:gd name="connsiteY8" fmla="*/ 147912 h 44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122" h="4419601">
                    <a:moveTo>
                      <a:pt x="0" y="147912"/>
                    </a:moveTo>
                    <a:cubicBezTo>
                      <a:pt x="0" y="66222"/>
                      <a:pt x="66222" y="0"/>
                      <a:pt x="147912" y="0"/>
                    </a:cubicBezTo>
                    <a:lnTo>
                      <a:pt x="1331210" y="0"/>
                    </a:lnTo>
                    <a:cubicBezTo>
                      <a:pt x="1412900" y="0"/>
                      <a:pt x="1479122" y="66222"/>
                      <a:pt x="1479122" y="147912"/>
                    </a:cubicBezTo>
                    <a:lnTo>
                      <a:pt x="1479122" y="4271689"/>
                    </a:lnTo>
                    <a:cubicBezTo>
                      <a:pt x="1479122" y="4353379"/>
                      <a:pt x="1412900" y="4419601"/>
                      <a:pt x="1331210" y="4419601"/>
                    </a:cubicBezTo>
                    <a:lnTo>
                      <a:pt x="147912" y="4419601"/>
                    </a:lnTo>
                    <a:cubicBezTo>
                      <a:pt x="66222" y="4419601"/>
                      <a:pt x="0" y="4353379"/>
                      <a:pt x="0" y="4271689"/>
                    </a:cubicBezTo>
                    <a:lnTo>
                      <a:pt x="0" y="147912"/>
                    </a:lnTo>
                    <a:close/>
                  </a:path>
                </a:pathLst>
              </a:custGeom>
              <a:noFill/>
              <a:ln>
                <a:solidFill>
                  <a:srgbClr val="0693E3"/>
                </a:solidFill>
              </a:ln>
              <a:effectLst/>
            </p:spPr>
            <p:style>
              <a:lnRef idx="0">
                <a:schemeClr val="lt1">
                  <a:hueOff val="0"/>
                  <a:satOff val="0"/>
                  <a:lumOff val="0"/>
                  <a:alphaOff val="0"/>
                </a:schemeClr>
              </a:lnRef>
              <a:fillRef idx="3">
                <a:schemeClr val="accent1">
                  <a:shade val="50000"/>
                  <a:hueOff val="229996"/>
                  <a:satOff val="-5601"/>
                  <a:lumOff val="24512"/>
                  <a:alphaOff val="0"/>
                </a:schemeClr>
              </a:fillRef>
              <a:effectRef idx="3">
                <a:schemeClr val="accent1">
                  <a:shade val="50000"/>
                  <a:hueOff val="229996"/>
                  <a:satOff val="-5601"/>
                  <a:lumOff val="24512"/>
                  <a:alphaOff val="0"/>
                </a:schemeClr>
              </a:effectRef>
              <a:fontRef idx="minor">
                <a:schemeClr val="lt1"/>
              </a:fontRef>
            </p:style>
            <p:txBody>
              <a:bodyPr spcFirstLastPara="0" vert="horz" wrap="none" lIns="113792" tIns="1881632" rIns="113792" bIns="997713" numCol="1" spcCol="1270" anchor="b"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Reinforce </a:t>
                </a:r>
              </a:p>
              <a:p>
                <a:pPr marL="0" lvl="0" indent="0" algn="ctr" defTabSz="711200">
                  <a:lnSpc>
                    <a:spcPct val="90000"/>
                  </a:lnSpc>
                  <a:spcBef>
                    <a:spcPct val="0"/>
                  </a:spcBef>
                  <a:spcAft>
                    <a:spcPct val="35000"/>
                  </a:spcAft>
                  <a:buNone/>
                </a:pPr>
                <a:r>
                  <a:rPr lang="en-US" sz="1600" b="1" kern="1200" dirty="0">
                    <a:solidFill>
                      <a:schemeClr val="tx1"/>
                    </a:solidFill>
                    <a:latin typeface="Arial" panose="020B0604020202020204" pitchFamily="34" charset="0"/>
                    <a:cs typeface="Arial" panose="020B0604020202020204" pitchFamily="34" charset="0"/>
                  </a:rPr>
                  <a:t>(QSAR+SA)</a:t>
                </a:r>
                <a:endParaRPr lang="en-IN" sz="1600" b="1" kern="1200" dirty="0">
                  <a:solidFill>
                    <a:schemeClr val="tx1"/>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C53DAA4-7152-94C2-2209-A0FA8D2F851D}"/>
                  </a:ext>
                </a:extLst>
              </p:cNvPr>
              <p:cNvSpPr/>
              <p:nvPr/>
            </p:nvSpPr>
            <p:spPr>
              <a:xfrm>
                <a:off x="8547998" y="1980821"/>
                <a:ext cx="1185951" cy="1155701"/>
              </a:xfrm>
              <a:prstGeom prst="ellipse">
                <a:avLst/>
              </a:prstGeom>
              <a:blipFill>
                <a:blip r:embed="rId8">
                  <a:extLst>
                    <a:ext uri="{28A0092B-C50C-407E-A947-70E740481C1C}">
                      <a14:useLocalDpi xmlns:a14="http://schemas.microsoft.com/office/drawing/2010/main" val="0"/>
                    </a:ext>
                  </a:extLst>
                </a:blip>
                <a:srcRect/>
                <a:stretch>
                  <a:fillRect l="-32000" r="-32000"/>
                </a:stretch>
              </a:blipFill>
              <a:ln>
                <a:solidFill>
                  <a:srgbClr val="0693E3"/>
                </a:solidFill>
              </a:ln>
              <a:effectLst/>
            </p:spPr>
            <p:style>
              <a:lnRef idx="0">
                <a:schemeClr val="lt1">
                  <a:hueOff val="0"/>
                  <a:satOff val="0"/>
                  <a:lumOff val="0"/>
                  <a:alphaOff val="0"/>
                </a:schemeClr>
              </a:lnRef>
              <a:fillRef idx="1">
                <a:scrgbClr r="0" g="0" b="0"/>
              </a:fillRef>
              <a:effectRef idx="3">
                <a:schemeClr val="accent1">
                  <a:tint val="50000"/>
                  <a:hueOff val="-10812"/>
                  <a:satOff val="518"/>
                  <a:lumOff val="-1765"/>
                  <a:alphaOff val="0"/>
                </a:schemeClr>
              </a:effectRef>
              <a:fontRef idx="minor">
                <a:schemeClr val="lt1">
                  <a:hueOff val="0"/>
                  <a:satOff val="0"/>
                  <a:lumOff val="0"/>
                  <a:alphaOff val="0"/>
                </a:schemeClr>
              </a:fontRef>
            </p:style>
            <p:txBody>
              <a:bodyPr/>
              <a:lstStyle/>
              <a:p>
                <a:endParaRPr lang="en-US"/>
              </a:p>
            </p:txBody>
          </p:sp>
          <p:sp>
            <p:nvSpPr>
              <p:cNvPr id="25" name="Freeform: Shape 24">
                <a:extLst>
                  <a:ext uri="{FF2B5EF4-FFF2-40B4-BE49-F238E27FC236}">
                    <a16:creationId xmlns:a16="http://schemas.microsoft.com/office/drawing/2014/main" id="{25490A37-78B7-3AC7-AA67-1B1607C30C9A}"/>
                  </a:ext>
                </a:extLst>
              </p:cNvPr>
              <p:cNvSpPr/>
              <p:nvPr/>
            </p:nvSpPr>
            <p:spPr>
              <a:xfrm>
                <a:off x="9971865" y="2627321"/>
                <a:ext cx="1356535" cy="2469315"/>
              </a:xfrm>
              <a:custGeom>
                <a:avLst/>
                <a:gdLst>
                  <a:gd name="connsiteX0" fmla="*/ 0 w 1479122"/>
                  <a:gd name="connsiteY0" fmla="*/ 147912 h 4419601"/>
                  <a:gd name="connsiteX1" fmla="*/ 147912 w 1479122"/>
                  <a:gd name="connsiteY1" fmla="*/ 0 h 4419601"/>
                  <a:gd name="connsiteX2" fmla="*/ 1331210 w 1479122"/>
                  <a:gd name="connsiteY2" fmla="*/ 0 h 4419601"/>
                  <a:gd name="connsiteX3" fmla="*/ 1479122 w 1479122"/>
                  <a:gd name="connsiteY3" fmla="*/ 147912 h 4419601"/>
                  <a:gd name="connsiteX4" fmla="*/ 1479122 w 1479122"/>
                  <a:gd name="connsiteY4" fmla="*/ 4271689 h 4419601"/>
                  <a:gd name="connsiteX5" fmla="*/ 1331210 w 1479122"/>
                  <a:gd name="connsiteY5" fmla="*/ 4419601 h 4419601"/>
                  <a:gd name="connsiteX6" fmla="*/ 147912 w 1479122"/>
                  <a:gd name="connsiteY6" fmla="*/ 4419601 h 4419601"/>
                  <a:gd name="connsiteX7" fmla="*/ 0 w 1479122"/>
                  <a:gd name="connsiteY7" fmla="*/ 4271689 h 4419601"/>
                  <a:gd name="connsiteX8" fmla="*/ 0 w 1479122"/>
                  <a:gd name="connsiteY8" fmla="*/ 147912 h 44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122" h="4419601">
                    <a:moveTo>
                      <a:pt x="0" y="147912"/>
                    </a:moveTo>
                    <a:cubicBezTo>
                      <a:pt x="0" y="66222"/>
                      <a:pt x="66222" y="0"/>
                      <a:pt x="147912" y="0"/>
                    </a:cubicBezTo>
                    <a:lnTo>
                      <a:pt x="1331210" y="0"/>
                    </a:lnTo>
                    <a:cubicBezTo>
                      <a:pt x="1412900" y="0"/>
                      <a:pt x="1479122" y="66222"/>
                      <a:pt x="1479122" y="147912"/>
                    </a:cubicBezTo>
                    <a:lnTo>
                      <a:pt x="1479122" y="4271689"/>
                    </a:lnTo>
                    <a:cubicBezTo>
                      <a:pt x="1479122" y="4353379"/>
                      <a:pt x="1412900" y="4419601"/>
                      <a:pt x="1331210" y="4419601"/>
                    </a:cubicBezTo>
                    <a:lnTo>
                      <a:pt x="147912" y="4419601"/>
                    </a:lnTo>
                    <a:cubicBezTo>
                      <a:pt x="66222" y="4419601"/>
                      <a:pt x="0" y="4353379"/>
                      <a:pt x="0" y="4271689"/>
                    </a:cubicBezTo>
                    <a:lnTo>
                      <a:pt x="0" y="147912"/>
                    </a:lnTo>
                    <a:close/>
                  </a:path>
                </a:pathLst>
              </a:custGeom>
              <a:solidFill>
                <a:srgbClr val="0693E3"/>
              </a:solidFill>
              <a:effectLst/>
            </p:spPr>
            <p:style>
              <a:lnRef idx="0">
                <a:schemeClr val="lt1">
                  <a:hueOff val="0"/>
                  <a:satOff val="0"/>
                  <a:lumOff val="0"/>
                  <a:alphaOff val="0"/>
                </a:schemeClr>
              </a:lnRef>
              <a:fillRef idx="3">
                <a:schemeClr val="accent1">
                  <a:shade val="50000"/>
                  <a:hueOff val="114998"/>
                  <a:satOff val="-2801"/>
                  <a:lumOff val="12256"/>
                  <a:alphaOff val="0"/>
                </a:schemeClr>
              </a:fillRef>
              <a:effectRef idx="3">
                <a:schemeClr val="accent1">
                  <a:shade val="50000"/>
                  <a:hueOff val="114998"/>
                  <a:satOff val="-2801"/>
                  <a:lumOff val="12256"/>
                  <a:alphaOff val="0"/>
                </a:schemeClr>
              </a:effectRef>
              <a:fontRef idx="minor">
                <a:schemeClr val="lt1"/>
              </a:fontRef>
            </p:style>
            <p:txBody>
              <a:bodyPr spcFirstLastPara="0" vert="horz" wrap="none" lIns="113792" tIns="1881632" rIns="113792" bIns="997713" numCol="1" spcCol="1270" anchor="b"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Generate </a:t>
                </a:r>
              </a:p>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Molecules</a:t>
                </a:r>
                <a:endParaRPr lang="en-IN" sz="1600" b="1" kern="1200" dirty="0">
                  <a:solidFill>
                    <a:schemeClr val="bg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1575AF9B-0D2E-3ABD-317F-CF73BF627680}"/>
                  </a:ext>
                </a:extLst>
              </p:cNvPr>
              <p:cNvSpPr/>
              <p:nvPr/>
            </p:nvSpPr>
            <p:spPr>
              <a:xfrm>
                <a:off x="10046094" y="1980821"/>
                <a:ext cx="1185951" cy="1155701"/>
              </a:xfrm>
              <a:prstGeom prst="ellipse">
                <a:avLst/>
              </a:prstGeom>
              <a:blipFill>
                <a:blip r:embed="rId9">
                  <a:extLst>
                    <a:ext uri="{28A0092B-C50C-407E-A947-70E740481C1C}">
                      <a14:useLocalDpi xmlns:a14="http://schemas.microsoft.com/office/drawing/2010/main" val="0"/>
                    </a:ext>
                  </a:extLst>
                </a:blip>
                <a:srcRect/>
                <a:stretch>
                  <a:fillRect l="-18000" r="-18000"/>
                </a:stretch>
              </a:blipFill>
              <a:ln>
                <a:solidFill>
                  <a:srgbClr val="0693E3"/>
                </a:solidFill>
              </a:ln>
              <a:effectLst/>
            </p:spPr>
            <p:style>
              <a:lnRef idx="0">
                <a:schemeClr val="lt1">
                  <a:hueOff val="0"/>
                  <a:satOff val="0"/>
                  <a:lumOff val="0"/>
                  <a:alphaOff val="0"/>
                </a:schemeClr>
              </a:lnRef>
              <a:fillRef idx="1">
                <a:scrgbClr r="0" g="0" b="0"/>
              </a:fillRef>
              <a:effectRef idx="3">
                <a:schemeClr val="accent1">
                  <a:tint val="50000"/>
                  <a:hueOff val="-12975"/>
                  <a:satOff val="622"/>
                  <a:lumOff val="-2118"/>
                  <a:alphaOff val="0"/>
                </a:schemeClr>
              </a:effectRef>
              <a:fontRef idx="minor">
                <a:schemeClr val="lt1">
                  <a:hueOff val="0"/>
                  <a:satOff val="0"/>
                  <a:lumOff val="0"/>
                  <a:alphaOff val="0"/>
                </a:schemeClr>
              </a:fontRef>
            </p:style>
            <p:txBody>
              <a:bodyPr/>
              <a:lstStyle/>
              <a:p>
                <a:endParaRPr lang="en-US"/>
              </a:p>
            </p:txBody>
          </p:sp>
        </p:grpSp>
        <p:sp>
          <p:nvSpPr>
            <p:cNvPr id="5" name="Arrow: Notched Right 4">
              <a:extLst>
                <a:ext uri="{FF2B5EF4-FFF2-40B4-BE49-F238E27FC236}">
                  <a16:creationId xmlns:a16="http://schemas.microsoft.com/office/drawing/2014/main" id="{6FDA89A9-4CCA-411C-891E-72522B69699F}"/>
                </a:ext>
              </a:extLst>
            </p:cNvPr>
            <p:cNvSpPr/>
            <p:nvPr/>
          </p:nvSpPr>
          <p:spPr>
            <a:xfrm>
              <a:off x="830891" y="5286273"/>
              <a:ext cx="10530218" cy="694267"/>
            </a:xfrm>
            <a:prstGeom prst="notchedRightArrow">
              <a:avLst/>
            </a:prstGeom>
            <a:solidFill>
              <a:srgbClr val="0693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60000"/>
                    <a:lumOff val="40000"/>
                  </a:schemeClr>
                </a:solidFill>
              </a:endParaRPr>
            </a:p>
          </p:txBody>
        </p:sp>
      </p:grpSp>
      <p:grpSp>
        <p:nvGrpSpPr>
          <p:cNvPr id="2" name="Group 1">
            <a:extLst>
              <a:ext uri="{FF2B5EF4-FFF2-40B4-BE49-F238E27FC236}">
                <a16:creationId xmlns:a16="http://schemas.microsoft.com/office/drawing/2014/main" id="{B950D414-56E1-CFE1-5CDA-50520280263F}"/>
              </a:ext>
            </a:extLst>
          </p:cNvPr>
          <p:cNvGrpSpPr/>
          <p:nvPr/>
        </p:nvGrpSpPr>
        <p:grpSpPr>
          <a:xfrm>
            <a:off x="8591127" y="424335"/>
            <a:ext cx="2711873" cy="404081"/>
            <a:chOff x="8123091" y="492670"/>
            <a:chExt cx="2711873" cy="404081"/>
          </a:xfrm>
        </p:grpSpPr>
        <p:pic>
          <p:nvPicPr>
            <p:cNvPr id="7" name="Graphic 6">
              <a:extLst>
                <a:ext uri="{FF2B5EF4-FFF2-40B4-BE49-F238E27FC236}">
                  <a16:creationId xmlns:a16="http://schemas.microsoft.com/office/drawing/2014/main" id="{89DFD053-4CE8-6A8C-D6CF-2534223BDA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23091" y="512342"/>
              <a:ext cx="1139788" cy="378950"/>
            </a:xfrm>
            <a:prstGeom prst="rect">
              <a:avLst/>
            </a:prstGeom>
          </p:spPr>
        </p:pic>
        <p:pic>
          <p:nvPicPr>
            <p:cNvPr id="8" name="Picture 7">
              <a:extLst>
                <a:ext uri="{FF2B5EF4-FFF2-40B4-BE49-F238E27FC236}">
                  <a16:creationId xmlns:a16="http://schemas.microsoft.com/office/drawing/2014/main" id="{D0D8C5AB-E41E-5C0F-7579-2539226294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9" name="Title 8">
            <a:extLst>
              <a:ext uri="{FF2B5EF4-FFF2-40B4-BE49-F238E27FC236}">
                <a16:creationId xmlns:a16="http://schemas.microsoft.com/office/drawing/2014/main" id="{8E7D1F10-BDC5-7872-C98E-62DC384EC337}"/>
              </a:ext>
            </a:extLst>
          </p:cNvPr>
          <p:cNvSpPr>
            <a:spLocks noGrp="1"/>
          </p:cNvSpPr>
          <p:nvPr>
            <p:ph type="title"/>
          </p:nvPr>
        </p:nvSpPr>
        <p:spPr>
          <a:xfrm>
            <a:off x="838200" y="365125"/>
            <a:ext cx="5456068" cy="1325563"/>
          </a:xfrm>
        </p:spPr>
        <p:txBody>
          <a:bodyPr>
            <a:normAutofit/>
          </a:bodyPr>
          <a:lstStyle/>
          <a:p>
            <a:r>
              <a:rPr lang="en-US" sz="3600" b="1" dirty="0">
                <a:latin typeface="Arial" panose="020B0604020202020204" pitchFamily="34" charset="0"/>
                <a:cs typeface="Arial" panose="020B0604020202020204" pitchFamily="34" charset="0"/>
                <a:sym typeface="Calibri"/>
              </a:rPr>
              <a:t>Molecules Generation Model Architecture</a:t>
            </a:r>
            <a:endParaRPr lang="en-IN" sz="3600" b="1" dirty="0"/>
          </a:p>
        </p:txBody>
      </p:sp>
    </p:spTree>
    <p:extLst>
      <p:ext uri="{BB962C8B-B14F-4D97-AF65-F5344CB8AC3E}">
        <p14:creationId xmlns:p14="http://schemas.microsoft.com/office/powerpoint/2010/main" val="194390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9283EE08-3B98-4DA8-9D67-E609D1C78E2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2">
            <a:extLst>
              <a:ext uri="{FF2B5EF4-FFF2-40B4-BE49-F238E27FC236}">
                <a16:creationId xmlns:a16="http://schemas.microsoft.com/office/drawing/2014/main" id="{8D26DF87-249A-4A1F-9ABA-7C8C276E7818}"/>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12" name="Group 11">
            <a:extLst>
              <a:ext uri="{FF2B5EF4-FFF2-40B4-BE49-F238E27FC236}">
                <a16:creationId xmlns:a16="http://schemas.microsoft.com/office/drawing/2014/main" id="{73B0FBC9-BD09-E23F-8211-ABC159856295}"/>
              </a:ext>
            </a:extLst>
          </p:cNvPr>
          <p:cNvGrpSpPr/>
          <p:nvPr/>
        </p:nvGrpSpPr>
        <p:grpSpPr>
          <a:xfrm>
            <a:off x="725408" y="1820085"/>
            <a:ext cx="10741185" cy="4277023"/>
            <a:chOff x="725408" y="1820085"/>
            <a:chExt cx="10741185" cy="4277023"/>
          </a:xfrm>
        </p:grpSpPr>
        <p:sp>
          <p:nvSpPr>
            <p:cNvPr id="13" name="Straight Connector 12">
              <a:extLst>
                <a:ext uri="{FF2B5EF4-FFF2-40B4-BE49-F238E27FC236}">
                  <a16:creationId xmlns:a16="http://schemas.microsoft.com/office/drawing/2014/main" id="{224EA246-63BB-E1CA-B47C-9345A0E777F9}"/>
                </a:ext>
              </a:extLst>
            </p:cNvPr>
            <p:cNvSpPr/>
            <p:nvPr/>
          </p:nvSpPr>
          <p:spPr>
            <a:xfrm>
              <a:off x="725408" y="6097108"/>
              <a:ext cx="1051560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13">
              <a:extLst>
                <a:ext uri="{FF2B5EF4-FFF2-40B4-BE49-F238E27FC236}">
                  <a16:creationId xmlns:a16="http://schemas.microsoft.com/office/drawing/2014/main" id="{9189D05F-666D-64D1-D3B2-17125D9ABCDF}"/>
                </a:ext>
              </a:extLst>
            </p:cNvPr>
            <p:cNvSpPr/>
            <p:nvPr/>
          </p:nvSpPr>
          <p:spPr>
            <a:xfrm>
              <a:off x="725408" y="5481920"/>
              <a:ext cx="1051560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Straight Connector 14">
              <a:extLst>
                <a:ext uri="{FF2B5EF4-FFF2-40B4-BE49-F238E27FC236}">
                  <a16:creationId xmlns:a16="http://schemas.microsoft.com/office/drawing/2014/main" id="{18CBA46C-BAEE-04BF-1B85-EBFD10795C72}"/>
                </a:ext>
              </a:extLst>
            </p:cNvPr>
            <p:cNvSpPr/>
            <p:nvPr/>
          </p:nvSpPr>
          <p:spPr>
            <a:xfrm>
              <a:off x="725408" y="4866732"/>
              <a:ext cx="1051560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6" name="Straight Connector 15">
              <a:extLst>
                <a:ext uri="{FF2B5EF4-FFF2-40B4-BE49-F238E27FC236}">
                  <a16:creationId xmlns:a16="http://schemas.microsoft.com/office/drawing/2014/main" id="{3DAD8A99-809B-9A0E-CF54-C510B715CA60}"/>
                </a:ext>
              </a:extLst>
            </p:cNvPr>
            <p:cNvSpPr/>
            <p:nvPr/>
          </p:nvSpPr>
          <p:spPr>
            <a:xfrm>
              <a:off x="725408" y="4251543"/>
              <a:ext cx="1051560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Straight Connector 16">
              <a:extLst>
                <a:ext uri="{FF2B5EF4-FFF2-40B4-BE49-F238E27FC236}">
                  <a16:creationId xmlns:a16="http://schemas.microsoft.com/office/drawing/2014/main" id="{672E76D6-250B-6689-CA94-4D43636E77AC}"/>
                </a:ext>
              </a:extLst>
            </p:cNvPr>
            <p:cNvSpPr/>
            <p:nvPr/>
          </p:nvSpPr>
          <p:spPr>
            <a:xfrm>
              <a:off x="725408" y="3636355"/>
              <a:ext cx="1051560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Straight Connector 17">
              <a:extLst>
                <a:ext uri="{FF2B5EF4-FFF2-40B4-BE49-F238E27FC236}">
                  <a16:creationId xmlns:a16="http://schemas.microsoft.com/office/drawing/2014/main" id="{C68FC5C0-E480-BD4B-561E-799A8386E1A2}"/>
                </a:ext>
              </a:extLst>
            </p:cNvPr>
            <p:cNvSpPr/>
            <p:nvPr/>
          </p:nvSpPr>
          <p:spPr>
            <a:xfrm>
              <a:off x="725408" y="3021167"/>
              <a:ext cx="1051560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9" name="Straight Connector 18">
              <a:extLst>
                <a:ext uri="{FF2B5EF4-FFF2-40B4-BE49-F238E27FC236}">
                  <a16:creationId xmlns:a16="http://schemas.microsoft.com/office/drawing/2014/main" id="{B09547E4-A200-DD97-0A09-4E526C7D6528}"/>
                </a:ext>
              </a:extLst>
            </p:cNvPr>
            <p:cNvSpPr/>
            <p:nvPr/>
          </p:nvSpPr>
          <p:spPr>
            <a:xfrm>
              <a:off x="725408" y="2405978"/>
              <a:ext cx="1051560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Freeform: Shape 19">
              <a:extLst>
                <a:ext uri="{FF2B5EF4-FFF2-40B4-BE49-F238E27FC236}">
                  <a16:creationId xmlns:a16="http://schemas.microsoft.com/office/drawing/2014/main" id="{CF6BF184-2295-9D2D-BAAA-57882A4DB4BC}"/>
                </a:ext>
              </a:extLst>
            </p:cNvPr>
            <p:cNvSpPr/>
            <p:nvPr/>
          </p:nvSpPr>
          <p:spPr>
            <a:xfrm>
              <a:off x="2911876" y="1820085"/>
              <a:ext cx="8554717" cy="585893"/>
            </a:xfrm>
            <a:custGeom>
              <a:avLst/>
              <a:gdLst>
                <a:gd name="connsiteX0" fmla="*/ 0 w 8232717"/>
                <a:gd name="connsiteY0" fmla="*/ 0 h 585893"/>
                <a:gd name="connsiteX1" fmla="*/ 8232717 w 8232717"/>
                <a:gd name="connsiteY1" fmla="*/ 0 h 585893"/>
                <a:gd name="connsiteX2" fmla="*/ 8232717 w 8232717"/>
                <a:gd name="connsiteY2" fmla="*/ 585893 h 585893"/>
                <a:gd name="connsiteX3" fmla="*/ 0 w 8232717"/>
                <a:gd name="connsiteY3" fmla="*/ 585893 h 585893"/>
                <a:gd name="connsiteX4" fmla="*/ 0 w 8232717"/>
                <a:gd name="connsiteY4" fmla="*/ 0 h 58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717" h="585893">
                  <a:moveTo>
                    <a:pt x="0" y="0"/>
                  </a:moveTo>
                  <a:lnTo>
                    <a:pt x="8232717" y="0"/>
                  </a:lnTo>
                  <a:lnTo>
                    <a:pt x="8232717" y="585893"/>
                  </a:lnTo>
                  <a:lnTo>
                    <a:pt x="0" y="5858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 tIns="24765" rIns="24765" bIns="24765"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The model uses compound data for its training, likely sourced from </a:t>
              </a:r>
              <a:r>
                <a:rPr lang="en-US" sz="1300" kern="1200" dirty="0" err="1">
                  <a:latin typeface="Arial" panose="020B0604020202020204" pitchFamily="34" charset="0"/>
                  <a:cs typeface="Arial" panose="020B0604020202020204" pitchFamily="34" charset="0"/>
                </a:rPr>
                <a:t>ChEMBL</a:t>
              </a:r>
              <a:r>
                <a:rPr lang="en-US" sz="1300" kern="1200" dirty="0">
                  <a:latin typeface="Arial" panose="020B0604020202020204" pitchFamily="34" charset="0"/>
                  <a:cs typeface="Arial" panose="020B0604020202020204" pitchFamily="34" charset="0"/>
                </a:rPr>
                <a:t>, which contains drug-like molecules.</a:t>
              </a:r>
            </a:p>
          </p:txBody>
        </p:sp>
        <p:sp>
          <p:nvSpPr>
            <p:cNvPr id="21" name="Freeform: Shape 20">
              <a:extLst>
                <a:ext uri="{FF2B5EF4-FFF2-40B4-BE49-F238E27FC236}">
                  <a16:creationId xmlns:a16="http://schemas.microsoft.com/office/drawing/2014/main" id="{BD03D03F-69A5-E889-A435-79AA61629DAD}"/>
                </a:ext>
              </a:extLst>
            </p:cNvPr>
            <p:cNvSpPr/>
            <p:nvPr/>
          </p:nvSpPr>
          <p:spPr>
            <a:xfrm>
              <a:off x="838214" y="1921113"/>
              <a:ext cx="1884803" cy="383836"/>
            </a:xfrm>
            <a:custGeom>
              <a:avLst/>
              <a:gdLst>
                <a:gd name="connsiteX0" fmla="*/ 63985 w 1884803"/>
                <a:gd name="connsiteY0" fmla="*/ 0 h 383836"/>
                <a:gd name="connsiteX1" fmla="*/ 1820818 w 1884803"/>
                <a:gd name="connsiteY1" fmla="*/ 0 h 383836"/>
                <a:gd name="connsiteX2" fmla="*/ 1884803 w 1884803"/>
                <a:gd name="connsiteY2" fmla="*/ 63985 h 383836"/>
                <a:gd name="connsiteX3" fmla="*/ 1884803 w 1884803"/>
                <a:gd name="connsiteY3" fmla="*/ 383836 h 383836"/>
                <a:gd name="connsiteX4" fmla="*/ 1884803 w 1884803"/>
                <a:gd name="connsiteY4" fmla="*/ 383836 h 383836"/>
                <a:gd name="connsiteX5" fmla="*/ 0 w 1884803"/>
                <a:gd name="connsiteY5" fmla="*/ 383836 h 383836"/>
                <a:gd name="connsiteX6" fmla="*/ 0 w 1884803"/>
                <a:gd name="connsiteY6" fmla="*/ 383836 h 383836"/>
                <a:gd name="connsiteX7" fmla="*/ 0 w 1884803"/>
                <a:gd name="connsiteY7" fmla="*/ 63985 h 383836"/>
                <a:gd name="connsiteX8" fmla="*/ 63985 w 1884803"/>
                <a:gd name="connsiteY8" fmla="*/ 0 h 38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803" h="383836">
                  <a:moveTo>
                    <a:pt x="63985" y="0"/>
                  </a:moveTo>
                  <a:lnTo>
                    <a:pt x="1820818" y="0"/>
                  </a:lnTo>
                  <a:cubicBezTo>
                    <a:pt x="1856156" y="0"/>
                    <a:pt x="1884803" y="28647"/>
                    <a:pt x="1884803" y="63985"/>
                  </a:cubicBezTo>
                  <a:lnTo>
                    <a:pt x="1884803" y="383836"/>
                  </a:lnTo>
                  <a:lnTo>
                    <a:pt x="1884803" y="383836"/>
                  </a:lnTo>
                  <a:lnTo>
                    <a:pt x="0" y="383836"/>
                  </a:lnTo>
                  <a:lnTo>
                    <a:pt x="0" y="383836"/>
                  </a:lnTo>
                  <a:lnTo>
                    <a:pt x="0" y="63985"/>
                  </a:lnTo>
                  <a:cubicBezTo>
                    <a:pt x="0" y="28647"/>
                    <a:pt x="28647" y="0"/>
                    <a:pt x="63985" y="0"/>
                  </a:cubicBezTo>
                  <a:close/>
                </a:path>
              </a:pathLst>
            </a:custGeom>
            <a:solidFill>
              <a:srgbClr val="0693E3"/>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1" tIns="45411" rIns="45411"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Compound Data</a:t>
              </a:r>
            </a:p>
          </p:txBody>
        </p:sp>
        <p:sp>
          <p:nvSpPr>
            <p:cNvPr id="22" name="Freeform: Shape 21">
              <a:extLst>
                <a:ext uri="{FF2B5EF4-FFF2-40B4-BE49-F238E27FC236}">
                  <a16:creationId xmlns:a16="http://schemas.microsoft.com/office/drawing/2014/main" id="{C724158E-5EA9-B6BE-E96B-069843FC276F}"/>
                </a:ext>
              </a:extLst>
            </p:cNvPr>
            <p:cNvSpPr/>
            <p:nvPr/>
          </p:nvSpPr>
          <p:spPr>
            <a:xfrm>
              <a:off x="2911876" y="2435273"/>
              <a:ext cx="8554717" cy="585893"/>
            </a:xfrm>
            <a:custGeom>
              <a:avLst/>
              <a:gdLst>
                <a:gd name="connsiteX0" fmla="*/ 0 w 8232717"/>
                <a:gd name="connsiteY0" fmla="*/ 0 h 585893"/>
                <a:gd name="connsiteX1" fmla="*/ 8232717 w 8232717"/>
                <a:gd name="connsiteY1" fmla="*/ 0 h 585893"/>
                <a:gd name="connsiteX2" fmla="*/ 8232717 w 8232717"/>
                <a:gd name="connsiteY2" fmla="*/ 585893 h 585893"/>
                <a:gd name="connsiteX3" fmla="*/ 0 w 8232717"/>
                <a:gd name="connsiteY3" fmla="*/ 585893 h 585893"/>
                <a:gd name="connsiteX4" fmla="*/ 0 w 8232717"/>
                <a:gd name="connsiteY4" fmla="*/ 0 h 58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717" h="585893">
                  <a:moveTo>
                    <a:pt x="0" y="0"/>
                  </a:moveTo>
                  <a:lnTo>
                    <a:pt x="8232717" y="0"/>
                  </a:lnTo>
                  <a:lnTo>
                    <a:pt x="8232717" y="585893"/>
                  </a:lnTo>
                  <a:lnTo>
                    <a:pt x="0" y="5858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 tIns="24765" rIns="24765" bIns="24765"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Standardization ensures that only organic molecules are kept in the dataset, removing any inorganic or non-standard molecules.</a:t>
              </a:r>
            </a:p>
          </p:txBody>
        </p:sp>
        <p:sp>
          <p:nvSpPr>
            <p:cNvPr id="23" name="Freeform: Shape 22">
              <a:extLst>
                <a:ext uri="{FF2B5EF4-FFF2-40B4-BE49-F238E27FC236}">
                  <a16:creationId xmlns:a16="http://schemas.microsoft.com/office/drawing/2014/main" id="{87506C73-C7DF-8D9F-ACEB-FD00C7AB3D04}"/>
                </a:ext>
              </a:extLst>
            </p:cNvPr>
            <p:cNvSpPr/>
            <p:nvPr/>
          </p:nvSpPr>
          <p:spPr>
            <a:xfrm>
              <a:off x="838214" y="2536302"/>
              <a:ext cx="1884803" cy="383836"/>
            </a:xfrm>
            <a:custGeom>
              <a:avLst/>
              <a:gdLst>
                <a:gd name="connsiteX0" fmla="*/ 63985 w 1884803"/>
                <a:gd name="connsiteY0" fmla="*/ 0 h 383836"/>
                <a:gd name="connsiteX1" fmla="*/ 1820818 w 1884803"/>
                <a:gd name="connsiteY1" fmla="*/ 0 h 383836"/>
                <a:gd name="connsiteX2" fmla="*/ 1884803 w 1884803"/>
                <a:gd name="connsiteY2" fmla="*/ 63985 h 383836"/>
                <a:gd name="connsiteX3" fmla="*/ 1884803 w 1884803"/>
                <a:gd name="connsiteY3" fmla="*/ 383836 h 383836"/>
                <a:gd name="connsiteX4" fmla="*/ 1884803 w 1884803"/>
                <a:gd name="connsiteY4" fmla="*/ 383836 h 383836"/>
                <a:gd name="connsiteX5" fmla="*/ 0 w 1884803"/>
                <a:gd name="connsiteY5" fmla="*/ 383836 h 383836"/>
                <a:gd name="connsiteX6" fmla="*/ 0 w 1884803"/>
                <a:gd name="connsiteY6" fmla="*/ 383836 h 383836"/>
                <a:gd name="connsiteX7" fmla="*/ 0 w 1884803"/>
                <a:gd name="connsiteY7" fmla="*/ 63985 h 383836"/>
                <a:gd name="connsiteX8" fmla="*/ 63985 w 1884803"/>
                <a:gd name="connsiteY8" fmla="*/ 0 h 38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803" h="383836">
                  <a:moveTo>
                    <a:pt x="63985" y="0"/>
                  </a:moveTo>
                  <a:lnTo>
                    <a:pt x="1820818" y="0"/>
                  </a:lnTo>
                  <a:cubicBezTo>
                    <a:pt x="1856156" y="0"/>
                    <a:pt x="1884803" y="28647"/>
                    <a:pt x="1884803" y="63985"/>
                  </a:cubicBezTo>
                  <a:lnTo>
                    <a:pt x="1884803" y="383836"/>
                  </a:lnTo>
                  <a:lnTo>
                    <a:pt x="1884803" y="383836"/>
                  </a:lnTo>
                  <a:lnTo>
                    <a:pt x="0" y="383836"/>
                  </a:lnTo>
                  <a:lnTo>
                    <a:pt x="0" y="383836"/>
                  </a:lnTo>
                  <a:lnTo>
                    <a:pt x="0" y="63985"/>
                  </a:lnTo>
                  <a:cubicBezTo>
                    <a:pt x="0" y="28647"/>
                    <a:pt x="28647" y="0"/>
                    <a:pt x="63985" y="0"/>
                  </a:cubicBezTo>
                  <a:close/>
                </a:path>
              </a:pathLst>
            </a:custGeom>
            <a:solidFill>
              <a:srgbClr val="0693E3"/>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1" tIns="45411" rIns="45411"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Standardize Clean</a:t>
              </a:r>
            </a:p>
          </p:txBody>
        </p:sp>
        <p:sp>
          <p:nvSpPr>
            <p:cNvPr id="24" name="Freeform: Shape 23">
              <a:extLst>
                <a:ext uri="{FF2B5EF4-FFF2-40B4-BE49-F238E27FC236}">
                  <a16:creationId xmlns:a16="http://schemas.microsoft.com/office/drawing/2014/main" id="{97107396-F76B-7EFB-E5A0-F641DFFE93A7}"/>
                </a:ext>
              </a:extLst>
            </p:cNvPr>
            <p:cNvSpPr/>
            <p:nvPr/>
          </p:nvSpPr>
          <p:spPr>
            <a:xfrm>
              <a:off x="2911876" y="3050461"/>
              <a:ext cx="8554717" cy="585893"/>
            </a:xfrm>
            <a:custGeom>
              <a:avLst/>
              <a:gdLst>
                <a:gd name="connsiteX0" fmla="*/ 0 w 8232717"/>
                <a:gd name="connsiteY0" fmla="*/ 0 h 585893"/>
                <a:gd name="connsiteX1" fmla="*/ 8232717 w 8232717"/>
                <a:gd name="connsiteY1" fmla="*/ 0 h 585893"/>
                <a:gd name="connsiteX2" fmla="*/ 8232717 w 8232717"/>
                <a:gd name="connsiteY2" fmla="*/ 585893 h 585893"/>
                <a:gd name="connsiteX3" fmla="*/ 0 w 8232717"/>
                <a:gd name="connsiteY3" fmla="*/ 585893 h 585893"/>
                <a:gd name="connsiteX4" fmla="*/ 0 w 8232717"/>
                <a:gd name="connsiteY4" fmla="*/ 0 h 58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717" h="585893">
                  <a:moveTo>
                    <a:pt x="0" y="0"/>
                  </a:moveTo>
                  <a:lnTo>
                    <a:pt x="8232717" y="0"/>
                  </a:lnTo>
                  <a:lnTo>
                    <a:pt x="8232717" y="585893"/>
                  </a:lnTo>
                  <a:lnTo>
                    <a:pt x="0" y="5858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 tIns="24765" rIns="24765" bIns="24765"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Encoding of molecules is performed differently for a graph-based model, with the latter combining the atom index (current position) and connected atom index (previous position).</a:t>
              </a:r>
            </a:p>
          </p:txBody>
        </p:sp>
        <p:sp>
          <p:nvSpPr>
            <p:cNvPr id="26" name="Freeform: Shape 25">
              <a:extLst>
                <a:ext uri="{FF2B5EF4-FFF2-40B4-BE49-F238E27FC236}">
                  <a16:creationId xmlns:a16="http://schemas.microsoft.com/office/drawing/2014/main" id="{FB44FF63-EAB6-4ABB-BF8E-3A62A104EB8D}"/>
                </a:ext>
              </a:extLst>
            </p:cNvPr>
            <p:cNvSpPr/>
            <p:nvPr/>
          </p:nvSpPr>
          <p:spPr>
            <a:xfrm>
              <a:off x="838214" y="3151490"/>
              <a:ext cx="1884803" cy="383836"/>
            </a:xfrm>
            <a:custGeom>
              <a:avLst/>
              <a:gdLst>
                <a:gd name="connsiteX0" fmla="*/ 63985 w 1884803"/>
                <a:gd name="connsiteY0" fmla="*/ 0 h 383836"/>
                <a:gd name="connsiteX1" fmla="*/ 1820818 w 1884803"/>
                <a:gd name="connsiteY1" fmla="*/ 0 h 383836"/>
                <a:gd name="connsiteX2" fmla="*/ 1884803 w 1884803"/>
                <a:gd name="connsiteY2" fmla="*/ 63985 h 383836"/>
                <a:gd name="connsiteX3" fmla="*/ 1884803 w 1884803"/>
                <a:gd name="connsiteY3" fmla="*/ 383836 h 383836"/>
                <a:gd name="connsiteX4" fmla="*/ 1884803 w 1884803"/>
                <a:gd name="connsiteY4" fmla="*/ 383836 h 383836"/>
                <a:gd name="connsiteX5" fmla="*/ 0 w 1884803"/>
                <a:gd name="connsiteY5" fmla="*/ 383836 h 383836"/>
                <a:gd name="connsiteX6" fmla="*/ 0 w 1884803"/>
                <a:gd name="connsiteY6" fmla="*/ 383836 h 383836"/>
                <a:gd name="connsiteX7" fmla="*/ 0 w 1884803"/>
                <a:gd name="connsiteY7" fmla="*/ 63985 h 383836"/>
                <a:gd name="connsiteX8" fmla="*/ 63985 w 1884803"/>
                <a:gd name="connsiteY8" fmla="*/ 0 h 38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803" h="383836">
                  <a:moveTo>
                    <a:pt x="63985" y="0"/>
                  </a:moveTo>
                  <a:lnTo>
                    <a:pt x="1820818" y="0"/>
                  </a:lnTo>
                  <a:cubicBezTo>
                    <a:pt x="1856156" y="0"/>
                    <a:pt x="1884803" y="28647"/>
                    <a:pt x="1884803" y="63985"/>
                  </a:cubicBezTo>
                  <a:lnTo>
                    <a:pt x="1884803" y="383836"/>
                  </a:lnTo>
                  <a:lnTo>
                    <a:pt x="1884803" y="383836"/>
                  </a:lnTo>
                  <a:lnTo>
                    <a:pt x="0" y="383836"/>
                  </a:lnTo>
                  <a:lnTo>
                    <a:pt x="0" y="383836"/>
                  </a:lnTo>
                  <a:lnTo>
                    <a:pt x="0" y="63985"/>
                  </a:lnTo>
                  <a:cubicBezTo>
                    <a:pt x="0" y="28647"/>
                    <a:pt x="28647" y="0"/>
                    <a:pt x="63985" y="0"/>
                  </a:cubicBezTo>
                  <a:close/>
                </a:path>
              </a:pathLst>
            </a:custGeom>
            <a:solidFill>
              <a:srgbClr val="0693E3"/>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1" tIns="45411" rIns="45411"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Encode</a:t>
              </a:r>
            </a:p>
          </p:txBody>
        </p:sp>
        <p:sp>
          <p:nvSpPr>
            <p:cNvPr id="27" name="Freeform: Shape 26">
              <a:extLst>
                <a:ext uri="{FF2B5EF4-FFF2-40B4-BE49-F238E27FC236}">
                  <a16:creationId xmlns:a16="http://schemas.microsoft.com/office/drawing/2014/main" id="{806B8597-1A4B-6F7C-7E31-18B7840A4B10}"/>
                </a:ext>
              </a:extLst>
            </p:cNvPr>
            <p:cNvSpPr/>
            <p:nvPr/>
          </p:nvSpPr>
          <p:spPr>
            <a:xfrm>
              <a:off x="2911876" y="3665650"/>
              <a:ext cx="8554717" cy="585893"/>
            </a:xfrm>
            <a:custGeom>
              <a:avLst/>
              <a:gdLst>
                <a:gd name="connsiteX0" fmla="*/ 0 w 8232717"/>
                <a:gd name="connsiteY0" fmla="*/ 0 h 585893"/>
                <a:gd name="connsiteX1" fmla="*/ 8232717 w 8232717"/>
                <a:gd name="connsiteY1" fmla="*/ 0 h 585893"/>
                <a:gd name="connsiteX2" fmla="*/ 8232717 w 8232717"/>
                <a:gd name="connsiteY2" fmla="*/ 585893 h 585893"/>
                <a:gd name="connsiteX3" fmla="*/ 0 w 8232717"/>
                <a:gd name="connsiteY3" fmla="*/ 585893 h 585893"/>
                <a:gd name="connsiteX4" fmla="*/ 0 w 8232717"/>
                <a:gd name="connsiteY4" fmla="*/ 0 h 58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717" h="585893">
                  <a:moveTo>
                    <a:pt x="0" y="0"/>
                  </a:moveTo>
                  <a:lnTo>
                    <a:pt x="8232717" y="0"/>
                  </a:lnTo>
                  <a:lnTo>
                    <a:pt x="8232717" y="585893"/>
                  </a:lnTo>
                  <a:lnTo>
                    <a:pt x="0" y="5858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 tIns="24765" rIns="24765" bIns="24765"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The model architecture includes a transformer encoder and a GRU-based decoder, focusing on graph representations of molecules.</a:t>
              </a:r>
            </a:p>
          </p:txBody>
        </p:sp>
        <p:sp>
          <p:nvSpPr>
            <p:cNvPr id="28" name="Freeform: Shape 27">
              <a:extLst>
                <a:ext uri="{FF2B5EF4-FFF2-40B4-BE49-F238E27FC236}">
                  <a16:creationId xmlns:a16="http://schemas.microsoft.com/office/drawing/2014/main" id="{0373E906-FEFF-3628-146A-B5227215C7A2}"/>
                </a:ext>
              </a:extLst>
            </p:cNvPr>
            <p:cNvSpPr/>
            <p:nvPr/>
          </p:nvSpPr>
          <p:spPr>
            <a:xfrm>
              <a:off x="838214" y="3766678"/>
              <a:ext cx="1884803" cy="383836"/>
            </a:xfrm>
            <a:custGeom>
              <a:avLst/>
              <a:gdLst>
                <a:gd name="connsiteX0" fmla="*/ 63985 w 1884803"/>
                <a:gd name="connsiteY0" fmla="*/ 0 h 383836"/>
                <a:gd name="connsiteX1" fmla="*/ 1820818 w 1884803"/>
                <a:gd name="connsiteY1" fmla="*/ 0 h 383836"/>
                <a:gd name="connsiteX2" fmla="*/ 1884803 w 1884803"/>
                <a:gd name="connsiteY2" fmla="*/ 63985 h 383836"/>
                <a:gd name="connsiteX3" fmla="*/ 1884803 w 1884803"/>
                <a:gd name="connsiteY3" fmla="*/ 383836 h 383836"/>
                <a:gd name="connsiteX4" fmla="*/ 1884803 w 1884803"/>
                <a:gd name="connsiteY4" fmla="*/ 383836 h 383836"/>
                <a:gd name="connsiteX5" fmla="*/ 0 w 1884803"/>
                <a:gd name="connsiteY5" fmla="*/ 383836 h 383836"/>
                <a:gd name="connsiteX6" fmla="*/ 0 w 1884803"/>
                <a:gd name="connsiteY6" fmla="*/ 383836 h 383836"/>
                <a:gd name="connsiteX7" fmla="*/ 0 w 1884803"/>
                <a:gd name="connsiteY7" fmla="*/ 63985 h 383836"/>
                <a:gd name="connsiteX8" fmla="*/ 63985 w 1884803"/>
                <a:gd name="connsiteY8" fmla="*/ 0 h 38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803" h="383836">
                  <a:moveTo>
                    <a:pt x="63985" y="0"/>
                  </a:moveTo>
                  <a:lnTo>
                    <a:pt x="1820818" y="0"/>
                  </a:lnTo>
                  <a:cubicBezTo>
                    <a:pt x="1856156" y="0"/>
                    <a:pt x="1884803" y="28647"/>
                    <a:pt x="1884803" y="63985"/>
                  </a:cubicBezTo>
                  <a:lnTo>
                    <a:pt x="1884803" y="383836"/>
                  </a:lnTo>
                  <a:lnTo>
                    <a:pt x="1884803" y="383836"/>
                  </a:lnTo>
                  <a:lnTo>
                    <a:pt x="0" y="383836"/>
                  </a:lnTo>
                  <a:lnTo>
                    <a:pt x="0" y="383836"/>
                  </a:lnTo>
                  <a:lnTo>
                    <a:pt x="0" y="63985"/>
                  </a:lnTo>
                  <a:cubicBezTo>
                    <a:pt x="0" y="28647"/>
                    <a:pt x="28647" y="0"/>
                    <a:pt x="63985" y="0"/>
                  </a:cubicBezTo>
                  <a:close/>
                </a:path>
              </a:pathLst>
            </a:custGeom>
            <a:solidFill>
              <a:srgbClr val="0693E3"/>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1" tIns="45411" rIns="45411"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Model </a:t>
              </a:r>
            </a:p>
          </p:txBody>
        </p:sp>
        <p:sp>
          <p:nvSpPr>
            <p:cNvPr id="29" name="Freeform: Shape 28">
              <a:extLst>
                <a:ext uri="{FF2B5EF4-FFF2-40B4-BE49-F238E27FC236}">
                  <a16:creationId xmlns:a16="http://schemas.microsoft.com/office/drawing/2014/main" id="{4DD3D8B9-F725-F226-C392-B8A2416FBD46}"/>
                </a:ext>
              </a:extLst>
            </p:cNvPr>
            <p:cNvSpPr/>
            <p:nvPr/>
          </p:nvSpPr>
          <p:spPr>
            <a:xfrm>
              <a:off x="2911876" y="4280838"/>
              <a:ext cx="8554717" cy="585893"/>
            </a:xfrm>
            <a:custGeom>
              <a:avLst/>
              <a:gdLst>
                <a:gd name="connsiteX0" fmla="*/ 0 w 8232717"/>
                <a:gd name="connsiteY0" fmla="*/ 0 h 585893"/>
                <a:gd name="connsiteX1" fmla="*/ 8232717 w 8232717"/>
                <a:gd name="connsiteY1" fmla="*/ 0 h 585893"/>
                <a:gd name="connsiteX2" fmla="*/ 8232717 w 8232717"/>
                <a:gd name="connsiteY2" fmla="*/ 585893 h 585893"/>
                <a:gd name="connsiteX3" fmla="*/ 0 w 8232717"/>
                <a:gd name="connsiteY3" fmla="*/ 585893 h 585893"/>
                <a:gd name="connsiteX4" fmla="*/ 0 w 8232717"/>
                <a:gd name="connsiteY4" fmla="*/ 0 h 58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717" h="585893">
                  <a:moveTo>
                    <a:pt x="0" y="0"/>
                  </a:moveTo>
                  <a:lnTo>
                    <a:pt x="8232717" y="0"/>
                  </a:lnTo>
                  <a:lnTo>
                    <a:pt x="8232717" y="585893"/>
                  </a:lnTo>
                  <a:lnTo>
                    <a:pt x="0" y="5858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 tIns="24765" rIns="24765" bIns="24765"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Before targeting specific chemical properties, the generator is pre-trained on a large set of drug-like molecules, allowing it to learn the language of drug-like compounds and generate reasonable molecules. Fine-tuning can then direct the generator toward desired chemical spaces.</a:t>
              </a:r>
            </a:p>
          </p:txBody>
        </p:sp>
        <p:sp>
          <p:nvSpPr>
            <p:cNvPr id="30" name="Freeform: Shape 29">
              <a:extLst>
                <a:ext uri="{FF2B5EF4-FFF2-40B4-BE49-F238E27FC236}">
                  <a16:creationId xmlns:a16="http://schemas.microsoft.com/office/drawing/2014/main" id="{8854E741-C5D9-2E29-D844-D9AEFD022F81}"/>
                </a:ext>
              </a:extLst>
            </p:cNvPr>
            <p:cNvSpPr/>
            <p:nvPr/>
          </p:nvSpPr>
          <p:spPr>
            <a:xfrm>
              <a:off x="838214" y="4381867"/>
              <a:ext cx="1884803" cy="383836"/>
            </a:xfrm>
            <a:custGeom>
              <a:avLst/>
              <a:gdLst>
                <a:gd name="connsiteX0" fmla="*/ 63985 w 1884803"/>
                <a:gd name="connsiteY0" fmla="*/ 0 h 383836"/>
                <a:gd name="connsiteX1" fmla="*/ 1820818 w 1884803"/>
                <a:gd name="connsiteY1" fmla="*/ 0 h 383836"/>
                <a:gd name="connsiteX2" fmla="*/ 1884803 w 1884803"/>
                <a:gd name="connsiteY2" fmla="*/ 63985 h 383836"/>
                <a:gd name="connsiteX3" fmla="*/ 1884803 w 1884803"/>
                <a:gd name="connsiteY3" fmla="*/ 383836 h 383836"/>
                <a:gd name="connsiteX4" fmla="*/ 1884803 w 1884803"/>
                <a:gd name="connsiteY4" fmla="*/ 383836 h 383836"/>
                <a:gd name="connsiteX5" fmla="*/ 0 w 1884803"/>
                <a:gd name="connsiteY5" fmla="*/ 383836 h 383836"/>
                <a:gd name="connsiteX6" fmla="*/ 0 w 1884803"/>
                <a:gd name="connsiteY6" fmla="*/ 383836 h 383836"/>
                <a:gd name="connsiteX7" fmla="*/ 0 w 1884803"/>
                <a:gd name="connsiteY7" fmla="*/ 63985 h 383836"/>
                <a:gd name="connsiteX8" fmla="*/ 63985 w 1884803"/>
                <a:gd name="connsiteY8" fmla="*/ 0 h 38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803" h="383836">
                  <a:moveTo>
                    <a:pt x="63985" y="0"/>
                  </a:moveTo>
                  <a:lnTo>
                    <a:pt x="1820818" y="0"/>
                  </a:lnTo>
                  <a:cubicBezTo>
                    <a:pt x="1856156" y="0"/>
                    <a:pt x="1884803" y="28647"/>
                    <a:pt x="1884803" y="63985"/>
                  </a:cubicBezTo>
                  <a:lnTo>
                    <a:pt x="1884803" y="383836"/>
                  </a:lnTo>
                  <a:lnTo>
                    <a:pt x="1884803" y="383836"/>
                  </a:lnTo>
                  <a:lnTo>
                    <a:pt x="0" y="383836"/>
                  </a:lnTo>
                  <a:lnTo>
                    <a:pt x="0" y="383836"/>
                  </a:lnTo>
                  <a:lnTo>
                    <a:pt x="0" y="63985"/>
                  </a:lnTo>
                  <a:cubicBezTo>
                    <a:pt x="0" y="28647"/>
                    <a:pt x="28647" y="0"/>
                    <a:pt x="63985" y="0"/>
                  </a:cubicBezTo>
                  <a:close/>
                </a:path>
              </a:pathLst>
            </a:custGeom>
            <a:solidFill>
              <a:srgbClr val="0693E3"/>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1" tIns="45411" rIns="45411"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Pretraining-Finetuning</a:t>
              </a:r>
            </a:p>
          </p:txBody>
        </p:sp>
        <p:sp>
          <p:nvSpPr>
            <p:cNvPr id="31" name="Freeform: Shape 30">
              <a:extLst>
                <a:ext uri="{FF2B5EF4-FFF2-40B4-BE49-F238E27FC236}">
                  <a16:creationId xmlns:a16="http://schemas.microsoft.com/office/drawing/2014/main" id="{75417705-57F9-AD66-FB4B-B5D56692BAE5}"/>
                </a:ext>
              </a:extLst>
            </p:cNvPr>
            <p:cNvSpPr/>
            <p:nvPr/>
          </p:nvSpPr>
          <p:spPr>
            <a:xfrm>
              <a:off x="2911876" y="4896026"/>
              <a:ext cx="8554717" cy="585893"/>
            </a:xfrm>
            <a:custGeom>
              <a:avLst/>
              <a:gdLst>
                <a:gd name="connsiteX0" fmla="*/ 0 w 8232717"/>
                <a:gd name="connsiteY0" fmla="*/ 0 h 585893"/>
                <a:gd name="connsiteX1" fmla="*/ 8232717 w 8232717"/>
                <a:gd name="connsiteY1" fmla="*/ 0 h 585893"/>
                <a:gd name="connsiteX2" fmla="*/ 8232717 w 8232717"/>
                <a:gd name="connsiteY2" fmla="*/ 585893 h 585893"/>
                <a:gd name="connsiteX3" fmla="*/ 0 w 8232717"/>
                <a:gd name="connsiteY3" fmla="*/ 585893 h 585893"/>
                <a:gd name="connsiteX4" fmla="*/ 0 w 8232717"/>
                <a:gd name="connsiteY4" fmla="*/ 0 h 58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717" h="585893">
                  <a:moveTo>
                    <a:pt x="0" y="0"/>
                  </a:moveTo>
                  <a:lnTo>
                    <a:pt x="8232717" y="0"/>
                  </a:lnTo>
                  <a:lnTo>
                    <a:pt x="8232717" y="585893"/>
                  </a:lnTo>
                  <a:lnTo>
                    <a:pt x="0" y="5858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 tIns="24765" rIns="24765" bIns="24765"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Reinforcement learning is employed to quantify the desirability of generated molecules based on various properties. The generator is optimized using a policy gradient scheme.</a:t>
              </a:r>
            </a:p>
          </p:txBody>
        </p:sp>
        <p:sp>
          <p:nvSpPr>
            <p:cNvPr id="32" name="Freeform: Shape 31">
              <a:extLst>
                <a:ext uri="{FF2B5EF4-FFF2-40B4-BE49-F238E27FC236}">
                  <a16:creationId xmlns:a16="http://schemas.microsoft.com/office/drawing/2014/main" id="{0FBB997F-9B56-4216-1B92-58BA9D9A322B}"/>
                </a:ext>
              </a:extLst>
            </p:cNvPr>
            <p:cNvSpPr/>
            <p:nvPr/>
          </p:nvSpPr>
          <p:spPr>
            <a:xfrm>
              <a:off x="838214" y="4997055"/>
              <a:ext cx="1884803" cy="383836"/>
            </a:xfrm>
            <a:custGeom>
              <a:avLst/>
              <a:gdLst>
                <a:gd name="connsiteX0" fmla="*/ 63985 w 1884803"/>
                <a:gd name="connsiteY0" fmla="*/ 0 h 383836"/>
                <a:gd name="connsiteX1" fmla="*/ 1820818 w 1884803"/>
                <a:gd name="connsiteY1" fmla="*/ 0 h 383836"/>
                <a:gd name="connsiteX2" fmla="*/ 1884803 w 1884803"/>
                <a:gd name="connsiteY2" fmla="*/ 63985 h 383836"/>
                <a:gd name="connsiteX3" fmla="*/ 1884803 w 1884803"/>
                <a:gd name="connsiteY3" fmla="*/ 383836 h 383836"/>
                <a:gd name="connsiteX4" fmla="*/ 1884803 w 1884803"/>
                <a:gd name="connsiteY4" fmla="*/ 383836 h 383836"/>
                <a:gd name="connsiteX5" fmla="*/ 0 w 1884803"/>
                <a:gd name="connsiteY5" fmla="*/ 383836 h 383836"/>
                <a:gd name="connsiteX6" fmla="*/ 0 w 1884803"/>
                <a:gd name="connsiteY6" fmla="*/ 383836 h 383836"/>
                <a:gd name="connsiteX7" fmla="*/ 0 w 1884803"/>
                <a:gd name="connsiteY7" fmla="*/ 63985 h 383836"/>
                <a:gd name="connsiteX8" fmla="*/ 63985 w 1884803"/>
                <a:gd name="connsiteY8" fmla="*/ 0 h 38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803" h="383836">
                  <a:moveTo>
                    <a:pt x="63985" y="0"/>
                  </a:moveTo>
                  <a:lnTo>
                    <a:pt x="1820818" y="0"/>
                  </a:lnTo>
                  <a:cubicBezTo>
                    <a:pt x="1856156" y="0"/>
                    <a:pt x="1884803" y="28647"/>
                    <a:pt x="1884803" y="63985"/>
                  </a:cubicBezTo>
                  <a:lnTo>
                    <a:pt x="1884803" y="383836"/>
                  </a:lnTo>
                  <a:lnTo>
                    <a:pt x="1884803" y="383836"/>
                  </a:lnTo>
                  <a:lnTo>
                    <a:pt x="0" y="383836"/>
                  </a:lnTo>
                  <a:lnTo>
                    <a:pt x="0" y="383836"/>
                  </a:lnTo>
                  <a:lnTo>
                    <a:pt x="0" y="63985"/>
                  </a:lnTo>
                  <a:cubicBezTo>
                    <a:pt x="0" y="28647"/>
                    <a:pt x="28647" y="0"/>
                    <a:pt x="63985" y="0"/>
                  </a:cubicBezTo>
                  <a:close/>
                </a:path>
              </a:pathLst>
            </a:custGeom>
            <a:solidFill>
              <a:srgbClr val="0693E3"/>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1" tIns="45411" rIns="45411"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Reinforce</a:t>
              </a:r>
            </a:p>
          </p:txBody>
        </p:sp>
        <p:sp>
          <p:nvSpPr>
            <p:cNvPr id="33" name="Freeform: Shape 32">
              <a:extLst>
                <a:ext uri="{FF2B5EF4-FFF2-40B4-BE49-F238E27FC236}">
                  <a16:creationId xmlns:a16="http://schemas.microsoft.com/office/drawing/2014/main" id="{CB6B3528-96A9-0D21-6FF3-9CB0440B82C6}"/>
                </a:ext>
              </a:extLst>
            </p:cNvPr>
            <p:cNvSpPr/>
            <p:nvPr/>
          </p:nvSpPr>
          <p:spPr>
            <a:xfrm>
              <a:off x="2911876" y="5511215"/>
              <a:ext cx="8554717" cy="585893"/>
            </a:xfrm>
            <a:custGeom>
              <a:avLst/>
              <a:gdLst>
                <a:gd name="connsiteX0" fmla="*/ 0 w 8232717"/>
                <a:gd name="connsiteY0" fmla="*/ 0 h 585893"/>
                <a:gd name="connsiteX1" fmla="*/ 8232717 w 8232717"/>
                <a:gd name="connsiteY1" fmla="*/ 0 h 585893"/>
                <a:gd name="connsiteX2" fmla="*/ 8232717 w 8232717"/>
                <a:gd name="connsiteY2" fmla="*/ 585893 h 585893"/>
                <a:gd name="connsiteX3" fmla="*/ 0 w 8232717"/>
                <a:gd name="connsiteY3" fmla="*/ 585893 h 585893"/>
                <a:gd name="connsiteX4" fmla="*/ 0 w 8232717"/>
                <a:gd name="connsiteY4" fmla="*/ 0 h 585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717" h="585893">
                  <a:moveTo>
                    <a:pt x="0" y="0"/>
                  </a:moveTo>
                  <a:lnTo>
                    <a:pt x="8232717" y="0"/>
                  </a:lnTo>
                  <a:lnTo>
                    <a:pt x="8232717" y="585893"/>
                  </a:lnTo>
                  <a:lnTo>
                    <a:pt x="0" y="5858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 tIns="24765" rIns="24765" bIns="24765"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The ultimate goal is to generate molecules that fulfil specific objectives defined in the training, such as desired properties or adherence to certain chemical rules.</a:t>
              </a:r>
            </a:p>
          </p:txBody>
        </p:sp>
        <p:sp>
          <p:nvSpPr>
            <p:cNvPr id="34" name="Freeform: Shape 33">
              <a:extLst>
                <a:ext uri="{FF2B5EF4-FFF2-40B4-BE49-F238E27FC236}">
                  <a16:creationId xmlns:a16="http://schemas.microsoft.com/office/drawing/2014/main" id="{57517C08-DF3F-4E19-8FE2-336FD279C99B}"/>
                </a:ext>
              </a:extLst>
            </p:cNvPr>
            <p:cNvSpPr/>
            <p:nvPr/>
          </p:nvSpPr>
          <p:spPr>
            <a:xfrm>
              <a:off x="838214" y="5612243"/>
              <a:ext cx="1884803" cy="383836"/>
            </a:xfrm>
            <a:custGeom>
              <a:avLst/>
              <a:gdLst>
                <a:gd name="connsiteX0" fmla="*/ 63985 w 1884803"/>
                <a:gd name="connsiteY0" fmla="*/ 0 h 383836"/>
                <a:gd name="connsiteX1" fmla="*/ 1820818 w 1884803"/>
                <a:gd name="connsiteY1" fmla="*/ 0 h 383836"/>
                <a:gd name="connsiteX2" fmla="*/ 1884803 w 1884803"/>
                <a:gd name="connsiteY2" fmla="*/ 63985 h 383836"/>
                <a:gd name="connsiteX3" fmla="*/ 1884803 w 1884803"/>
                <a:gd name="connsiteY3" fmla="*/ 383836 h 383836"/>
                <a:gd name="connsiteX4" fmla="*/ 1884803 w 1884803"/>
                <a:gd name="connsiteY4" fmla="*/ 383836 h 383836"/>
                <a:gd name="connsiteX5" fmla="*/ 0 w 1884803"/>
                <a:gd name="connsiteY5" fmla="*/ 383836 h 383836"/>
                <a:gd name="connsiteX6" fmla="*/ 0 w 1884803"/>
                <a:gd name="connsiteY6" fmla="*/ 383836 h 383836"/>
                <a:gd name="connsiteX7" fmla="*/ 0 w 1884803"/>
                <a:gd name="connsiteY7" fmla="*/ 63985 h 383836"/>
                <a:gd name="connsiteX8" fmla="*/ 63985 w 1884803"/>
                <a:gd name="connsiteY8" fmla="*/ 0 h 38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803" h="383836">
                  <a:moveTo>
                    <a:pt x="63985" y="0"/>
                  </a:moveTo>
                  <a:lnTo>
                    <a:pt x="1820818" y="0"/>
                  </a:lnTo>
                  <a:cubicBezTo>
                    <a:pt x="1856156" y="0"/>
                    <a:pt x="1884803" y="28647"/>
                    <a:pt x="1884803" y="63985"/>
                  </a:cubicBezTo>
                  <a:lnTo>
                    <a:pt x="1884803" y="383836"/>
                  </a:lnTo>
                  <a:lnTo>
                    <a:pt x="1884803" y="383836"/>
                  </a:lnTo>
                  <a:lnTo>
                    <a:pt x="0" y="383836"/>
                  </a:lnTo>
                  <a:lnTo>
                    <a:pt x="0" y="383836"/>
                  </a:lnTo>
                  <a:lnTo>
                    <a:pt x="0" y="63985"/>
                  </a:lnTo>
                  <a:cubicBezTo>
                    <a:pt x="0" y="28647"/>
                    <a:pt x="28647" y="0"/>
                    <a:pt x="63985" y="0"/>
                  </a:cubicBezTo>
                  <a:close/>
                </a:path>
              </a:pathLst>
            </a:custGeom>
            <a:solidFill>
              <a:srgbClr val="0693E3"/>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1" tIns="45411" rIns="45411"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Generate molecules</a:t>
              </a:r>
            </a:p>
          </p:txBody>
        </p:sp>
      </p:grpSp>
      <p:grpSp>
        <p:nvGrpSpPr>
          <p:cNvPr id="2" name="Group 1">
            <a:extLst>
              <a:ext uri="{FF2B5EF4-FFF2-40B4-BE49-F238E27FC236}">
                <a16:creationId xmlns:a16="http://schemas.microsoft.com/office/drawing/2014/main" id="{E78FE506-3ED9-5E41-835B-ED00572986B7}"/>
              </a:ext>
            </a:extLst>
          </p:cNvPr>
          <p:cNvGrpSpPr/>
          <p:nvPr/>
        </p:nvGrpSpPr>
        <p:grpSpPr>
          <a:xfrm>
            <a:off x="8591127" y="424335"/>
            <a:ext cx="2711873" cy="404081"/>
            <a:chOff x="8123091" y="492670"/>
            <a:chExt cx="2711873" cy="404081"/>
          </a:xfrm>
        </p:grpSpPr>
        <p:pic>
          <p:nvPicPr>
            <p:cNvPr id="4" name="Graphic 3">
              <a:extLst>
                <a:ext uri="{FF2B5EF4-FFF2-40B4-BE49-F238E27FC236}">
                  <a16:creationId xmlns:a16="http://schemas.microsoft.com/office/drawing/2014/main" id="{BB568506-FC9E-28FE-E0E8-FD91B260B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091" y="512342"/>
              <a:ext cx="1139788" cy="378950"/>
            </a:xfrm>
            <a:prstGeom prst="rect">
              <a:avLst/>
            </a:prstGeom>
          </p:spPr>
        </p:pic>
        <p:pic>
          <p:nvPicPr>
            <p:cNvPr id="5" name="Picture 4">
              <a:extLst>
                <a:ext uri="{FF2B5EF4-FFF2-40B4-BE49-F238E27FC236}">
                  <a16:creationId xmlns:a16="http://schemas.microsoft.com/office/drawing/2014/main" id="{D93D31D3-3BC9-96DB-8BE8-EE5629FD2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10" name="Title 9">
            <a:extLst>
              <a:ext uri="{FF2B5EF4-FFF2-40B4-BE49-F238E27FC236}">
                <a16:creationId xmlns:a16="http://schemas.microsoft.com/office/drawing/2014/main" id="{0FC8DABB-36B9-CC6B-B760-4D4E4A3E926D}"/>
              </a:ext>
            </a:extLst>
          </p:cNvPr>
          <p:cNvSpPr>
            <a:spLocks noGrp="1"/>
          </p:cNvSpPr>
          <p:nvPr>
            <p:ph type="title"/>
          </p:nvPr>
        </p:nvSpPr>
        <p:spPr>
          <a:xfrm>
            <a:off x="838199" y="365125"/>
            <a:ext cx="8012837" cy="1325563"/>
          </a:xfrm>
        </p:spPr>
        <p:txBody>
          <a:bodyPr>
            <a:normAutofit/>
          </a:bodyPr>
          <a:lstStyle/>
          <a:p>
            <a:r>
              <a:rPr lang="en-IN" sz="3600" b="1" dirty="0">
                <a:latin typeface="Arial" panose="020B0604020202020204" pitchFamily="34" charset="0"/>
                <a:cs typeface="Arial" panose="020B0604020202020204" pitchFamily="34" charset="0"/>
              </a:rPr>
              <a:t>Description of </a:t>
            </a:r>
            <a:br>
              <a:rPr lang="en-IN" sz="3600" b="1" dirty="0">
                <a:latin typeface="Arial" panose="020B0604020202020204" pitchFamily="34" charset="0"/>
                <a:cs typeface="Arial" panose="020B0604020202020204" pitchFamily="34" charset="0"/>
              </a:rPr>
            </a:br>
            <a:r>
              <a:rPr lang="en-IN" sz="3600" b="1" dirty="0">
                <a:latin typeface="Arial" panose="020B0604020202020204" pitchFamily="34" charset="0"/>
                <a:cs typeface="Arial" panose="020B0604020202020204" pitchFamily="34" charset="0"/>
              </a:rPr>
              <a:t>Molecule Generation Architecture</a:t>
            </a:r>
            <a:endParaRPr lang="en-IN" sz="3600" b="1" dirty="0"/>
          </a:p>
        </p:txBody>
      </p:sp>
    </p:spTree>
    <p:extLst>
      <p:ext uri="{BB962C8B-B14F-4D97-AF65-F5344CB8AC3E}">
        <p14:creationId xmlns:p14="http://schemas.microsoft.com/office/powerpoint/2010/main" val="1506209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F012BCAA-0C44-4104-B0D2-EBE9309F46EC}"/>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8">
            <a:extLst>
              <a:ext uri="{FF2B5EF4-FFF2-40B4-BE49-F238E27FC236}">
                <a16:creationId xmlns:a16="http://schemas.microsoft.com/office/drawing/2014/main" id="{37F63D22-CD74-4D5D-BAAC-2F487FCC9EAE}"/>
              </a:ext>
            </a:extLst>
          </p:cNvPr>
          <p:cNvPicPr>
            <a:picLocks noChangeAspect="1"/>
          </p:cNvPicPr>
          <p:nvPr/>
        </p:nvPicPr>
        <p:blipFill rotWithShape="1">
          <a:blip r:embed="rId2">
            <a:extLst>
              <a:ext uri="{28A0092B-C50C-407E-A947-70E740481C1C}">
                <a14:useLocalDpi xmlns:a14="http://schemas.microsoft.com/office/drawing/2010/main" val="0"/>
              </a:ext>
            </a:extLst>
          </a:blip>
          <a:srcRect l="624" t="3268" r="695" b="3268"/>
          <a:stretch/>
        </p:blipFill>
        <p:spPr>
          <a:xfrm>
            <a:off x="1272774" y="1353612"/>
            <a:ext cx="9646451" cy="5139263"/>
          </a:xfrm>
          <a:prstGeom prst="rect">
            <a:avLst/>
          </a:prstGeom>
        </p:spPr>
      </p:pic>
      <p:grpSp>
        <p:nvGrpSpPr>
          <p:cNvPr id="3" name="Group 2">
            <a:extLst>
              <a:ext uri="{FF2B5EF4-FFF2-40B4-BE49-F238E27FC236}">
                <a16:creationId xmlns:a16="http://schemas.microsoft.com/office/drawing/2014/main" id="{91F379B3-100D-0EF4-9435-7D07C464B8D6}"/>
              </a:ext>
            </a:extLst>
          </p:cNvPr>
          <p:cNvGrpSpPr/>
          <p:nvPr/>
        </p:nvGrpSpPr>
        <p:grpSpPr>
          <a:xfrm>
            <a:off x="8591127" y="424335"/>
            <a:ext cx="2711873" cy="404081"/>
            <a:chOff x="8123091" y="492670"/>
            <a:chExt cx="2711873" cy="404081"/>
          </a:xfrm>
        </p:grpSpPr>
        <p:pic>
          <p:nvPicPr>
            <p:cNvPr id="4" name="Graphic 3">
              <a:extLst>
                <a:ext uri="{FF2B5EF4-FFF2-40B4-BE49-F238E27FC236}">
                  <a16:creationId xmlns:a16="http://schemas.microsoft.com/office/drawing/2014/main" id="{C4A25D27-993B-443D-9029-6839BF6FA2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5" name="Picture 4">
              <a:extLst>
                <a:ext uri="{FF2B5EF4-FFF2-40B4-BE49-F238E27FC236}">
                  <a16:creationId xmlns:a16="http://schemas.microsoft.com/office/drawing/2014/main" id="{9DB1F29A-C55D-3F94-2E9C-D93736887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2" name="Title 1">
            <a:extLst>
              <a:ext uri="{FF2B5EF4-FFF2-40B4-BE49-F238E27FC236}">
                <a16:creationId xmlns:a16="http://schemas.microsoft.com/office/drawing/2014/main" id="{BA29CBF1-422B-5C29-740B-DCDB7C173A9D}"/>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sym typeface="Calibri"/>
              </a:rPr>
              <a:t>QSAR Model Process Flow</a:t>
            </a:r>
            <a:br>
              <a:rPr lang="en-US" sz="3600" b="1" dirty="0">
                <a:latin typeface="Arial" panose="020B0604020202020204" pitchFamily="34" charset="0"/>
                <a:cs typeface="Arial" panose="020B0604020202020204" pitchFamily="34" charset="0"/>
                <a:sym typeface="Calibri"/>
              </a:rPr>
            </a:br>
            <a:endParaRPr lang="en-IN" sz="3600" b="1" dirty="0"/>
          </a:p>
        </p:txBody>
      </p:sp>
    </p:spTree>
    <p:extLst>
      <p:ext uri="{BB962C8B-B14F-4D97-AF65-F5344CB8AC3E}">
        <p14:creationId xmlns:p14="http://schemas.microsoft.com/office/powerpoint/2010/main" val="170536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CBD35E07-F3FB-41C0-B68D-D5DF47CD0AB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1" name="Picture 10">
            <a:extLst>
              <a:ext uri="{FF2B5EF4-FFF2-40B4-BE49-F238E27FC236}">
                <a16:creationId xmlns:a16="http://schemas.microsoft.com/office/drawing/2014/main" id="{9D77D868-972A-4B50-9239-326D04B96E71}"/>
              </a:ext>
            </a:extLst>
          </p:cNvPr>
          <p:cNvPicPr>
            <a:picLocks noChangeAspect="1"/>
          </p:cNvPicPr>
          <p:nvPr/>
        </p:nvPicPr>
        <p:blipFill rotWithShape="1">
          <a:blip r:embed="rId2"/>
          <a:srcRect r="5419"/>
          <a:stretch/>
        </p:blipFill>
        <p:spPr>
          <a:xfrm>
            <a:off x="1965156" y="1495606"/>
            <a:ext cx="8261687" cy="4926239"/>
          </a:xfrm>
          <a:prstGeom prst="rect">
            <a:avLst/>
          </a:prstGeom>
        </p:spPr>
      </p:pic>
      <p:grpSp>
        <p:nvGrpSpPr>
          <p:cNvPr id="3" name="Group 2">
            <a:extLst>
              <a:ext uri="{FF2B5EF4-FFF2-40B4-BE49-F238E27FC236}">
                <a16:creationId xmlns:a16="http://schemas.microsoft.com/office/drawing/2014/main" id="{F0D86471-217D-17E2-87B6-82598ADFDB80}"/>
              </a:ext>
            </a:extLst>
          </p:cNvPr>
          <p:cNvGrpSpPr/>
          <p:nvPr/>
        </p:nvGrpSpPr>
        <p:grpSpPr>
          <a:xfrm>
            <a:off x="8591127" y="424335"/>
            <a:ext cx="2711873" cy="404081"/>
            <a:chOff x="8123091" y="492670"/>
            <a:chExt cx="2711873" cy="404081"/>
          </a:xfrm>
        </p:grpSpPr>
        <p:pic>
          <p:nvPicPr>
            <p:cNvPr id="4" name="Graphic 3">
              <a:extLst>
                <a:ext uri="{FF2B5EF4-FFF2-40B4-BE49-F238E27FC236}">
                  <a16:creationId xmlns:a16="http://schemas.microsoft.com/office/drawing/2014/main" id="{2EBAC9F6-CC3D-CCC2-33F4-0875E7C94E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5" name="Picture 4">
              <a:extLst>
                <a:ext uri="{FF2B5EF4-FFF2-40B4-BE49-F238E27FC236}">
                  <a16:creationId xmlns:a16="http://schemas.microsoft.com/office/drawing/2014/main" id="{F53E6608-AEFC-DF4D-F944-968830881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2" name="Title 1">
            <a:extLst>
              <a:ext uri="{FF2B5EF4-FFF2-40B4-BE49-F238E27FC236}">
                <a16:creationId xmlns:a16="http://schemas.microsoft.com/office/drawing/2014/main" id="{40BF157D-A7C4-AAD7-1A89-8A9BD17A1485}"/>
              </a:ext>
            </a:extLst>
          </p:cNvPr>
          <p:cNvSpPr>
            <a:spLocks noGrp="1"/>
          </p:cNvSpPr>
          <p:nvPr>
            <p:ph type="title"/>
          </p:nvPr>
        </p:nvSpPr>
        <p:spPr>
          <a:xfrm>
            <a:off x="838200" y="365125"/>
            <a:ext cx="7249357" cy="1325563"/>
          </a:xfrm>
        </p:spPr>
        <p:txBody>
          <a:bodyPr>
            <a:normAutofit/>
          </a:bodyPr>
          <a:lstStyle/>
          <a:p>
            <a:r>
              <a:rPr lang="en-US" sz="3600" b="1" dirty="0">
                <a:latin typeface="Arial" panose="020B0604020202020204" pitchFamily="34" charset="0"/>
                <a:cs typeface="Arial" panose="020B0604020202020204" pitchFamily="34" charset="0"/>
                <a:sym typeface="Calibri"/>
              </a:rPr>
              <a:t>QSAR Model Architecture</a:t>
            </a:r>
            <a:endParaRPr lang="en-IN" sz="3600" b="1" dirty="0"/>
          </a:p>
        </p:txBody>
      </p:sp>
    </p:spTree>
    <p:extLst>
      <p:ext uri="{BB962C8B-B14F-4D97-AF65-F5344CB8AC3E}">
        <p14:creationId xmlns:p14="http://schemas.microsoft.com/office/powerpoint/2010/main" val="3948485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Bracket 4">
            <a:extLst>
              <a:ext uri="{FF2B5EF4-FFF2-40B4-BE49-F238E27FC236}">
                <a16:creationId xmlns:a16="http://schemas.microsoft.com/office/drawing/2014/main" id="{9B97C221-6875-66EB-7AFD-EDF5DAC67827}"/>
              </a:ext>
            </a:extLst>
          </p:cNvPr>
          <p:cNvSpPr/>
          <p:nvPr/>
        </p:nvSpPr>
        <p:spPr>
          <a:xfrm>
            <a:off x="4924905" y="2219416"/>
            <a:ext cx="1171095" cy="3468805"/>
          </a:xfrm>
          <a:prstGeom prst="rightBracket">
            <a:avLst>
              <a:gd name="adj" fmla="val 0"/>
            </a:avLst>
          </a:prstGeom>
          <a:ln w="28575">
            <a:solidFill>
              <a:srgbClr val="0693E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a:extLst>
              <a:ext uri="{FF2B5EF4-FFF2-40B4-BE49-F238E27FC236}">
                <a16:creationId xmlns:a16="http://schemas.microsoft.com/office/drawing/2014/main" id="{2F38B36C-987D-C4BA-F721-AA44488A2B4B}"/>
              </a:ext>
            </a:extLst>
          </p:cNvPr>
          <p:cNvSpPr/>
          <p:nvPr/>
        </p:nvSpPr>
        <p:spPr>
          <a:xfrm rot="10800000">
            <a:off x="6095998" y="2219415"/>
            <a:ext cx="1171095" cy="3468805"/>
          </a:xfrm>
          <a:prstGeom prst="rightBracket">
            <a:avLst>
              <a:gd name="adj" fmla="val 0"/>
            </a:avLst>
          </a:prstGeom>
          <a:ln w="28575">
            <a:solidFill>
              <a:srgbClr val="0693E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1371E07-23FA-CD14-BE2F-49309AC0A96B}"/>
              </a:ext>
            </a:extLst>
          </p:cNvPr>
          <p:cNvCxnSpPr>
            <a:cxnSpLocks/>
          </p:cNvCxnSpPr>
          <p:nvPr/>
        </p:nvCxnSpPr>
        <p:spPr>
          <a:xfrm>
            <a:off x="4014161" y="3962400"/>
            <a:ext cx="4163672" cy="0"/>
          </a:xfrm>
          <a:prstGeom prst="line">
            <a:avLst/>
          </a:prstGeom>
          <a:ln w="28575">
            <a:solidFill>
              <a:srgbClr val="0693E3"/>
            </a:solidFill>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0B149D63-B02B-4120-8465-5BE6B161A66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2">
            <a:extLst>
              <a:ext uri="{FF2B5EF4-FFF2-40B4-BE49-F238E27FC236}">
                <a16:creationId xmlns:a16="http://schemas.microsoft.com/office/drawing/2014/main" id="{A97318F4-2C6F-4062-AF79-D6D5E4B147A8}"/>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Oval 2">
            <a:extLst>
              <a:ext uri="{FF2B5EF4-FFF2-40B4-BE49-F238E27FC236}">
                <a16:creationId xmlns:a16="http://schemas.microsoft.com/office/drawing/2014/main" id="{28FD744C-2EE5-FD34-0D1A-68DD7A8975AE}"/>
              </a:ext>
            </a:extLst>
          </p:cNvPr>
          <p:cNvSpPr/>
          <p:nvPr/>
        </p:nvSpPr>
        <p:spPr>
          <a:xfrm>
            <a:off x="4680911" y="2560011"/>
            <a:ext cx="2830178" cy="2830178"/>
          </a:xfrm>
          <a:prstGeom prst="ellipse">
            <a:avLst/>
          </a:prstGeom>
          <a:solidFill>
            <a:srgbClr val="0693E3"/>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2800" b="1" dirty="0">
                <a:latin typeface="Arial" panose="020B0604020202020204" pitchFamily="34" charset="0"/>
                <a:cs typeface="Arial" panose="020B0604020202020204" pitchFamily="34" charset="0"/>
                <a:sym typeface="Calibri"/>
              </a:rPr>
              <a:t>QSAR Model </a:t>
            </a:r>
          </a:p>
          <a:p>
            <a:pPr algn="ctr"/>
            <a:r>
              <a:rPr lang="en-US" sz="2800" b="1" dirty="0">
                <a:latin typeface="Arial" panose="020B0604020202020204" pitchFamily="34" charset="0"/>
                <a:cs typeface="Arial" panose="020B0604020202020204" pitchFamily="34" charset="0"/>
                <a:sym typeface="Calibri"/>
              </a:rPr>
              <a:t>Architecture</a:t>
            </a:r>
          </a:p>
        </p:txBody>
      </p:sp>
      <p:sp>
        <p:nvSpPr>
          <p:cNvPr id="16" name="Oval 15">
            <a:extLst>
              <a:ext uri="{FF2B5EF4-FFF2-40B4-BE49-F238E27FC236}">
                <a16:creationId xmlns:a16="http://schemas.microsoft.com/office/drawing/2014/main" id="{B0AB44BF-9150-0FBA-483A-DB606474F436}"/>
              </a:ext>
            </a:extLst>
          </p:cNvPr>
          <p:cNvSpPr/>
          <p:nvPr/>
        </p:nvSpPr>
        <p:spPr>
          <a:xfrm>
            <a:off x="7314240" y="2030415"/>
            <a:ext cx="393698" cy="393698"/>
          </a:xfrm>
          <a:prstGeom prst="ellipse">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panose="020B0604020202020204" pitchFamily="34" charset="0"/>
                <a:cs typeface="Arial" panose="020B0604020202020204" pitchFamily="34" charset="0"/>
              </a:rPr>
              <a:t>01</a:t>
            </a:r>
          </a:p>
        </p:txBody>
      </p:sp>
      <p:sp>
        <p:nvSpPr>
          <p:cNvPr id="18" name="Oval 17">
            <a:extLst>
              <a:ext uri="{FF2B5EF4-FFF2-40B4-BE49-F238E27FC236}">
                <a16:creationId xmlns:a16="http://schemas.microsoft.com/office/drawing/2014/main" id="{B42E04F6-DFCC-87DD-CF34-408CC013A1B7}"/>
              </a:ext>
            </a:extLst>
          </p:cNvPr>
          <p:cNvSpPr/>
          <p:nvPr/>
        </p:nvSpPr>
        <p:spPr>
          <a:xfrm>
            <a:off x="4507634" y="2006813"/>
            <a:ext cx="393698" cy="393698"/>
          </a:xfrm>
          <a:prstGeom prst="ellipse">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panose="020B0604020202020204" pitchFamily="34" charset="0"/>
                <a:cs typeface="Arial" panose="020B0604020202020204" pitchFamily="34" charset="0"/>
              </a:rPr>
              <a:t>06</a:t>
            </a:r>
          </a:p>
        </p:txBody>
      </p:sp>
      <p:sp>
        <p:nvSpPr>
          <p:cNvPr id="23" name="Oval 22">
            <a:extLst>
              <a:ext uri="{FF2B5EF4-FFF2-40B4-BE49-F238E27FC236}">
                <a16:creationId xmlns:a16="http://schemas.microsoft.com/office/drawing/2014/main" id="{EFF3E656-59E7-1475-28B5-0BFF29D158B6}"/>
              </a:ext>
            </a:extLst>
          </p:cNvPr>
          <p:cNvSpPr/>
          <p:nvPr/>
        </p:nvSpPr>
        <p:spPr>
          <a:xfrm>
            <a:off x="7349112" y="5493748"/>
            <a:ext cx="419096" cy="419096"/>
          </a:xfrm>
          <a:prstGeom prst="ellipse">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panose="020B0604020202020204" pitchFamily="34" charset="0"/>
                <a:cs typeface="Arial" panose="020B0604020202020204" pitchFamily="34" charset="0"/>
              </a:rPr>
              <a:t>03</a:t>
            </a:r>
          </a:p>
        </p:txBody>
      </p:sp>
      <p:sp>
        <p:nvSpPr>
          <p:cNvPr id="24" name="Oval 23">
            <a:extLst>
              <a:ext uri="{FF2B5EF4-FFF2-40B4-BE49-F238E27FC236}">
                <a16:creationId xmlns:a16="http://schemas.microsoft.com/office/drawing/2014/main" id="{7D4BA610-9A65-F39F-B41E-2330C5BB7955}"/>
              </a:ext>
            </a:extLst>
          </p:cNvPr>
          <p:cNvSpPr/>
          <p:nvPr/>
        </p:nvSpPr>
        <p:spPr>
          <a:xfrm>
            <a:off x="4451305" y="5491371"/>
            <a:ext cx="393698" cy="393698"/>
          </a:xfrm>
          <a:prstGeom prst="ellipse">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panose="020B0604020202020204" pitchFamily="34" charset="0"/>
                <a:cs typeface="Arial" panose="020B0604020202020204" pitchFamily="34" charset="0"/>
              </a:rPr>
              <a:t>04</a:t>
            </a:r>
          </a:p>
        </p:txBody>
      </p:sp>
      <p:sp>
        <p:nvSpPr>
          <p:cNvPr id="25" name="Oval 24">
            <a:extLst>
              <a:ext uri="{FF2B5EF4-FFF2-40B4-BE49-F238E27FC236}">
                <a16:creationId xmlns:a16="http://schemas.microsoft.com/office/drawing/2014/main" id="{98D89052-11E2-79C3-954B-F11A4040A6A6}"/>
              </a:ext>
            </a:extLst>
          </p:cNvPr>
          <p:cNvSpPr/>
          <p:nvPr/>
        </p:nvSpPr>
        <p:spPr>
          <a:xfrm>
            <a:off x="8213842" y="3765551"/>
            <a:ext cx="393698" cy="393698"/>
          </a:xfrm>
          <a:prstGeom prst="ellipse">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panose="020B0604020202020204" pitchFamily="34" charset="0"/>
                <a:cs typeface="Arial" panose="020B0604020202020204" pitchFamily="34" charset="0"/>
              </a:rPr>
              <a:t>02</a:t>
            </a:r>
          </a:p>
        </p:txBody>
      </p:sp>
      <p:sp>
        <p:nvSpPr>
          <p:cNvPr id="26" name="Oval 25">
            <a:extLst>
              <a:ext uri="{FF2B5EF4-FFF2-40B4-BE49-F238E27FC236}">
                <a16:creationId xmlns:a16="http://schemas.microsoft.com/office/drawing/2014/main" id="{DFB68096-327C-5C4F-EBBB-484EFFC8BF6E}"/>
              </a:ext>
            </a:extLst>
          </p:cNvPr>
          <p:cNvSpPr/>
          <p:nvPr/>
        </p:nvSpPr>
        <p:spPr>
          <a:xfrm>
            <a:off x="3573316" y="3765551"/>
            <a:ext cx="393698" cy="393698"/>
          </a:xfrm>
          <a:prstGeom prst="ellipse">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panose="020B0604020202020204" pitchFamily="34" charset="0"/>
                <a:cs typeface="Arial" panose="020B0604020202020204" pitchFamily="34" charset="0"/>
              </a:rPr>
              <a:t>05</a:t>
            </a:r>
          </a:p>
        </p:txBody>
      </p:sp>
      <p:sp>
        <p:nvSpPr>
          <p:cNvPr id="29" name="TextBox 28">
            <a:extLst>
              <a:ext uri="{FF2B5EF4-FFF2-40B4-BE49-F238E27FC236}">
                <a16:creationId xmlns:a16="http://schemas.microsoft.com/office/drawing/2014/main" id="{8A1F7195-7576-BF48-9050-BDD36A04AD24}"/>
              </a:ext>
            </a:extLst>
          </p:cNvPr>
          <p:cNvSpPr txBox="1"/>
          <p:nvPr/>
        </p:nvSpPr>
        <p:spPr>
          <a:xfrm>
            <a:off x="7706213" y="1819662"/>
            <a:ext cx="3647587" cy="1015663"/>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Drug property database:</a:t>
            </a:r>
            <a:r>
              <a:rPr lang="en-US" sz="1200" dirty="0">
                <a:latin typeface="Arial" panose="020B0604020202020204" pitchFamily="34" charset="0"/>
                <a:cs typeface="Arial" panose="020B0604020202020204" pitchFamily="34" charset="0"/>
              </a:rPr>
              <a:t> A comprehensive database of drug properties is utilized for Quantitative Structure-Activity Relationship (QSAR) prediction, aiding in understanding the relationship between chemical structure and biological activity.</a:t>
            </a:r>
          </a:p>
        </p:txBody>
      </p:sp>
      <p:sp>
        <p:nvSpPr>
          <p:cNvPr id="30" name="TextBox 29">
            <a:extLst>
              <a:ext uri="{FF2B5EF4-FFF2-40B4-BE49-F238E27FC236}">
                <a16:creationId xmlns:a16="http://schemas.microsoft.com/office/drawing/2014/main" id="{ED663931-A68D-9FA9-B415-493A2B3C142E}"/>
              </a:ext>
            </a:extLst>
          </p:cNvPr>
          <p:cNvSpPr txBox="1"/>
          <p:nvPr/>
        </p:nvSpPr>
        <p:spPr>
          <a:xfrm>
            <a:off x="8665823" y="3429000"/>
            <a:ext cx="2687977" cy="120032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Calculate molecule fingerprints:</a:t>
            </a:r>
            <a:r>
              <a:rPr lang="en-US" sz="1200" dirty="0">
                <a:latin typeface="Arial" panose="020B0604020202020204" pitchFamily="34" charset="0"/>
                <a:cs typeface="Arial" panose="020B0604020202020204" pitchFamily="34" charset="0"/>
              </a:rPr>
              <a:t> Extended Connectivity Fingerprints (ECFP4) are computed for each molecule in the dataset, encoding structural information to represent molecular features.</a:t>
            </a:r>
          </a:p>
        </p:txBody>
      </p:sp>
      <p:sp>
        <p:nvSpPr>
          <p:cNvPr id="31" name="TextBox 30">
            <a:extLst>
              <a:ext uri="{FF2B5EF4-FFF2-40B4-BE49-F238E27FC236}">
                <a16:creationId xmlns:a16="http://schemas.microsoft.com/office/drawing/2014/main" id="{5884079D-3025-0E43-7E7C-8D291849BE1F}"/>
              </a:ext>
            </a:extLst>
          </p:cNvPr>
          <p:cNvSpPr txBox="1"/>
          <p:nvPr/>
        </p:nvSpPr>
        <p:spPr>
          <a:xfrm>
            <a:off x="7768208" y="5292835"/>
            <a:ext cx="3534792" cy="1015663"/>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Filter fingerprints:</a:t>
            </a:r>
            <a:r>
              <a:rPr lang="en-US" sz="1200" dirty="0">
                <a:latin typeface="Arial" panose="020B0604020202020204" pitchFamily="34" charset="0"/>
                <a:cs typeface="Arial" panose="020B0604020202020204" pitchFamily="34" charset="0"/>
              </a:rPr>
              <a:t> Fingerprints are filtered to extract relevant features or patterns that contribute significantly to the target property prediction, reducing noise and improving model performance.</a:t>
            </a:r>
          </a:p>
        </p:txBody>
      </p:sp>
      <p:sp>
        <p:nvSpPr>
          <p:cNvPr id="32" name="TextBox 31">
            <a:extLst>
              <a:ext uri="{FF2B5EF4-FFF2-40B4-BE49-F238E27FC236}">
                <a16:creationId xmlns:a16="http://schemas.microsoft.com/office/drawing/2014/main" id="{8141A915-1C13-51A5-D269-28228437EDDE}"/>
              </a:ext>
            </a:extLst>
          </p:cNvPr>
          <p:cNvSpPr txBox="1"/>
          <p:nvPr/>
        </p:nvSpPr>
        <p:spPr>
          <a:xfrm>
            <a:off x="949911" y="1803916"/>
            <a:ext cx="3487004" cy="830997"/>
          </a:xfrm>
          <a:prstGeom prst="rect">
            <a:avLst/>
          </a:prstGeom>
          <a:noFill/>
        </p:spPr>
        <p:txBody>
          <a:bodyPr wrap="square">
            <a:spAutoFit/>
          </a:bodyPr>
          <a:lstStyle/>
          <a:p>
            <a:pPr algn="r"/>
            <a:r>
              <a:rPr lang="en-US" sz="1200" b="1" dirty="0">
                <a:latin typeface="Arial" panose="020B0604020202020204" pitchFamily="34" charset="0"/>
                <a:cs typeface="Arial" panose="020B0604020202020204" pitchFamily="34" charset="0"/>
              </a:rPr>
              <a:t>Data Splitting:</a:t>
            </a:r>
            <a:r>
              <a:rPr lang="en-US" sz="1200" dirty="0">
                <a:latin typeface="Arial" panose="020B0604020202020204" pitchFamily="34" charset="0"/>
                <a:cs typeface="Arial" panose="020B0604020202020204" pitchFamily="34" charset="0"/>
              </a:rPr>
              <a:t> The model is trained on 80% of the data and validated on the remaining 20% in each fold, ensuring robustness and generalization.</a:t>
            </a:r>
          </a:p>
        </p:txBody>
      </p:sp>
      <p:sp>
        <p:nvSpPr>
          <p:cNvPr id="33" name="TextBox 32">
            <a:extLst>
              <a:ext uri="{FF2B5EF4-FFF2-40B4-BE49-F238E27FC236}">
                <a16:creationId xmlns:a16="http://schemas.microsoft.com/office/drawing/2014/main" id="{87AADA4C-DF74-33A5-A6FC-209B5A3B57B6}"/>
              </a:ext>
            </a:extLst>
          </p:cNvPr>
          <p:cNvSpPr txBox="1"/>
          <p:nvPr/>
        </p:nvSpPr>
        <p:spPr>
          <a:xfrm>
            <a:off x="949911" y="3168987"/>
            <a:ext cx="2605400" cy="1569660"/>
          </a:xfrm>
          <a:prstGeom prst="rect">
            <a:avLst/>
          </a:prstGeom>
          <a:noFill/>
        </p:spPr>
        <p:txBody>
          <a:bodyPr wrap="square">
            <a:spAutoFit/>
          </a:bodyPr>
          <a:lstStyle/>
          <a:p>
            <a:pPr algn="r"/>
            <a:r>
              <a:rPr lang="en-US" sz="1200" b="1" dirty="0">
                <a:latin typeface="Arial" panose="020B0604020202020204" pitchFamily="34" charset="0"/>
                <a:cs typeface="Arial" panose="020B0604020202020204" pitchFamily="34" charset="0"/>
              </a:rPr>
              <a:t>ML regression model:</a:t>
            </a:r>
            <a:r>
              <a:rPr lang="en-US" sz="1200" dirty="0">
                <a:latin typeface="Arial" panose="020B0604020202020204" pitchFamily="34" charset="0"/>
                <a:cs typeface="Arial" panose="020B0604020202020204" pitchFamily="34" charset="0"/>
              </a:rPr>
              <a:t> A Random Forest regression model is employed for predicting the quantitative properties of molecules based on their fingerprints. Random Forest is chosen for its ability to handle complex data relationships and provide robust predictions.</a:t>
            </a:r>
          </a:p>
        </p:txBody>
      </p:sp>
      <p:sp>
        <p:nvSpPr>
          <p:cNvPr id="34" name="TextBox 33">
            <a:extLst>
              <a:ext uri="{FF2B5EF4-FFF2-40B4-BE49-F238E27FC236}">
                <a16:creationId xmlns:a16="http://schemas.microsoft.com/office/drawing/2014/main" id="{C4B94164-9D76-DB40-F3D9-2B765147491D}"/>
              </a:ext>
            </a:extLst>
          </p:cNvPr>
          <p:cNvSpPr txBox="1"/>
          <p:nvPr/>
        </p:nvSpPr>
        <p:spPr>
          <a:xfrm>
            <a:off x="1056442" y="5286324"/>
            <a:ext cx="3291093" cy="830997"/>
          </a:xfrm>
          <a:prstGeom prst="rect">
            <a:avLst/>
          </a:prstGeom>
          <a:noFill/>
        </p:spPr>
        <p:txBody>
          <a:bodyPr wrap="square">
            <a:spAutoFit/>
          </a:bodyPr>
          <a:lstStyle/>
          <a:p>
            <a:pPr algn="r"/>
            <a:r>
              <a:rPr lang="en-US" sz="1200" b="1" dirty="0">
                <a:latin typeface="Arial" panose="020B0604020202020204" pitchFamily="34" charset="0"/>
                <a:cs typeface="Arial" panose="020B0604020202020204" pitchFamily="34" charset="0"/>
              </a:rPr>
              <a:t>Evaluate Model:</a:t>
            </a:r>
            <a:r>
              <a:rPr lang="en-US" sz="1200" dirty="0">
                <a:latin typeface="Arial" panose="020B0604020202020204" pitchFamily="34" charset="0"/>
                <a:cs typeface="Arial" panose="020B0604020202020204" pitchFamily="34" charset="0"/>
              </a:rPr>
              <a:t> The performance of the regression model is evaluated using the coefficient of determination (R2 score) and Mean Squared Error (MSE) analysis.</a:t>
            </a:r>
          </a:p>
        </p:txBody>
      </p:sp>
      <p:grpSp>
        <p:nvGrpSpPr>
          <p:cNvPr id="4" name="Group 3">
            <a:extLst>
              <a:ext uri="{FF2B5EF4-FFF2-40B4-BE49-F238E27FC236}">
                <a16:creationId xmlns:a16="http://schemas.microsoft.com/office/drawing/2014/main" id="{A746AEC6-395C-229E-A1AD-5A20B92F4ED9}"/>
              </a:ext>
            </a:extLst>
          </p:cNvPr>
          <p:cNvGrpSpPr/>
          <p:nvPr/>
        </p:nvGrpSpPr>
        <p:grpSpPr>
          <a:xfrm>
            <a:off x="8591127" y="424335"/>
            <a:ext cx="2711873" cy="404081"/>
            <a:chOff x="8123091" y="492670"/>
            <a:chExt cx="2711873" cy="404081"/>
          </a:xfrm>
        </p:grpSpPr>
        <p:pic>
          <p:nvPicPr>
            <p:cNvPr id="10" name="Graphic 9">
              <a:extLst>
                <a:ext uri="{FF2B5EF4-FFF2-40B4-BE49-F238E27FC236}">
                  <a16:creationId xmlns:a16="http://schemas.microsoft.com/office/drawing/2014/main" id="{03683E25-22FC-6B47-E091-FF1BCBBB07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091" y="512342"/>
              <a:ext cx="1139788" cy="378950"/>
            </a:xfrm>
            <a:prstGeom prst="rect">
              <a:avLst/>
            </a:prstGeom>
          </p:spPr>
        </p:pic>
        <p:pic>
          <p:nvPicPr>
            <p:cNvPr id="12" name="Picture 11">
              <a:extLst>
                <a:ext uri="{FF2B5EF4-FFF2-40B4-BE49-F238E27FC236}">
                  <a16:creationId xmlns:a16="http://schemas.microsoft.com/office/drawing/2014/main" id="{D0DB6692-3018-C866-EB97-8B116B8DBE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2" name="Title 1">
            <a:extLst>
              <a:ext uri="{FF2B5EF4-FFF2-40B4-BE49-F238E27FC236}">
                <a16:creationId xmlns:a16="http://schemas.microsoft.com/office/drawing/2014/main" id="{61B9A404-F367-3508-F125-AA2C3E7F1F8F}"/>
              </a:ext>
            </a:extLst>
          </p:cNvPr>
          <p:cNvSpPr>
            <a:spLocks noGrp="1"/>
          </p:cNvSpPr>
          <p:nvPr>
            <p:ph type="title"/>
          </p:nvPr>
        </p:nvSpPr>
        <p:spPr/>
        <p:txBody>
          <a:bodyPr>
            <a:normAutofit/>
          </a:bodyPr>
          <a:lstStyle/>
          <a:p>
            <a:r>
              <a:rPr lang="en-IN" sz="3600" b="1" dirty="0">
                <a:latin typeface="Arial" panose="020B0604020202020204" pitchFamily="34" charset="0"/>
                <a:cs typeface="Arial" panose="020B0604020202020204" pitchFamily="34" charset="0"/>
              </a:rPr>
              <a:t>Description of QSAR Model Architecture</a:t>
            </a:r>
            <a:endParaRPr lang="en-IN" sz="3600" b="1" dirty="0"/>
          </a:p>
        </p:txBody>
      </p:sp>
    </p:spTree>
    <p:extLst>
      <p:ext uri="{BB962C8B-B14F-4D97-AF65-F5344CB8AC3E}">
        <p14:creationId xmlns:p14="http://schemas.microsoft.com/office/powerpoint/2010/main" val="101739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9EFB6CA4-75EC-8AC8-AAC8-5C0FFEF53E1D}"/>
              </a:ext>
            </a:extLst>
          </p:cNvPr>
          <p:cNvSpPr/>
          <p:nvPr/>
        </p:nvSpPr>
        <p:spPr>
          <a:xfrm>
            <a:off x="792087" y="1447800"/>
            <a:ext cx="1744657" cy="866271"/>
          </a:xfrm>
          <a:custGeom>
            <a:avLst/>
            <a:gdLst>
              <a:gd name="connsiteX0" fmla="*/ 0 w 1801986"/>
              <a:gd name="connsiteY0" fmla="*/ 90099 h 900993"/>
              <a:gd name="connsiteX1" fmla="*/ 90099 w 1801986"/>
              <a:gd name="connsiteY1" fmla="*/ 0 h 900993"/>
              <a:gd name="connsiteX2" fmla="*/ 1711887 w 1801986"/>
              <a:gd name="connsiteY2" fmla="*/ 0 h 900993"/>
              <a:gd name="connsiteX3" fmla="*/ 1801986 w 1801986"/>
              <a:gd name="connsiteY3" fmla="*/ 90099 h 900993"/>
              <a:gd name="connsiteX4" fmla="*/ 1801986 w 1801986"/>
              <a:gd name="connsiteY4" fmla="*/ 810894 h 900993"/>
              <a:gd name="connsiteX5" fmla="*/ 1711887 w 1801986"/>
              <a:gd name="connsiteY5" fmla="*/ 900993 h 900993"/>
              <a:gd name="connsiteX6" fmla="*/ 90099 w 1801986"/>
              <a:gd name="connsiteY6" fmla="*/ 900993 h 900993"/>
              <a:gd name="connsiteX7" fmla="*/ 0 w 1801986"/>
              <a:gd name="connsiteY7" fmla="*/ 810894 h 900993"/>
              <a:gd name="connsiteX8" fmla="*/ 0 w 1801986"/>
              <a:gd name="connsiteY8" fmla="*/ 90099 h 90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1986" h="900993">
                <a:moveTo>
                  <a:pt x="0" y="90099"/>
                </a:moveTo>
                <a:cubicBezTo>
                  <a:pt x="0" y="40339"/>
                  <a:pt x="40339" y="0"/>
                  <a:pt x="90099" y="0"/>
                </a:cubicBezTo>
                <a:lnTo>
                  <a:pt x="1711887" y="0"/>
                </a:lnTo>
                <a:cubicBezTo>
                  <a:pt x="1761647" y="0"/>
                  <a:pt x="1801986" y="40339"/>
                  <a:pt x="1801986" y="90099"/>
                </a:cubicBezTo>
                <a:lnTo>
                  <a:pt x="1801986" y="810894"/>
                </a:lnTo>
                <a:cubicBezTo>
                  <a:pt x="1801986" y="860654"/>
                  <a:pt x="1761647" y="900993"/>
                  <a:pt x="1711887" y="900993"/>
                </a:cubicBezTo>
                <a:lnTo>
                  <a:pt x="90099" y="900993"/>
                </a:lnTo>
                <a:cubicBezTo>
                  <a:pt x="40339" y="900993"/>
                  <a:pt x="0" y="860654"/>
                  <a:pt x="0" y="810894"/>
                </a:cubicBezTo>
                <a:lnTo>
                  <a:pt x="0" y="90099"/>
                </a:lnTo>
                <a:close/>
              </a:path>
            </a:pathLst>
          </a:custGeom>
          <a:solidFill>
            <a:srgbClr val="0693E3"/>
          </a:solidFill>
          <a:ln>
            <a:noFill/>
          </a:ln>
          <a:effectLst/>
          <a:scene3d>
            <a:camera prst="orthographicFront"/>
            <a:lightRig rig="threePt" dir="t">
              <a:rot lat="0" lon="0" rev="7500000"/>
            </a:lightRig>
          </a:scene3d>
          <a:sp3d prstMaterial="plastic"/>
        </p:spPr>
        <p:style>
          <a:lnRef idx="0">
            <a:scrgbClr r="0" g="0" b="0"/>
          </a:lnRef>
          <a:fillRef idx="3">
            <a:scrgbClr r="0" g="0" b="0"/>
          </a:fillRef>
          <a:effectRef idx="2">
            <a:scrgbClr r="0" g="0" b="0"/>
          </a:effectRef>
          <a:fontRef idx="minor">
            <a:schemeClr val="lt1"/>
          </a:fontRef>
        </p:style>
        <p:txBody>
          <a:bodyPr spcFirstLastPara="0" vert="horz" wrap="square" lIns="64489" tIns="51789" rIns="64489" bIns="51789" numCol="1" spcCol="1270" anchor="ctr" anchorCtr="0">
            <a:noAutofit/>
          </a:bodyPr>
          <a:lstStyle/>
          <a:p>
            <a:pPr marL="0" lvl="0" indent="0" algn="ctr" defTabSz="889000">
              <a:lnSpc>
                <a:spcPct val="90000"/>
              </a:lnSpc>
              <a:spcBef>
                <a:spcPct val="0"/>
              </a:spcBef>
              <a:spcAft>
                <a:spcPct val="35000"/>
              </a:spcAft>
              <a:buNone/>
            </a:pPr>
            <a:r>
              <a:rPr lang="en-US" b="1" kern="1200" dirty="0">
                <a:latin typeface="Arial" panose="020B0604020202020204" pitchFamily="34" charset="0"/>
                <a:cs typeface="Arial" panose="020B0604020202020204" pitchFamily="34" charset="0"/>
              </a:rPr>
              <a:t>Literature review</a:t>
            </a:r>
          </a:p>
        </p:txBody>
      </p:sp>
      <p:sp>
        <p:nvSpPr>
          <p:cNvPr id="17" name="Freeform: Shape 16">
            <a:extLst>
              <a:ext uri="{FF2B5EF4-FFF2-40B4-BE49-F238E27FC236}">
                <a16:creationId xmlns:a16="http://schemas.microsoft.com/office/drawing/2014/main" id="{E91088AE-7ED8-4E9A-750C-7C464A664AFC}"/>
              </a:ext>
            </a:extLst>
          </p:cNvPr>
          <p:cNvSpPr/>
          <p:nvPr/>
        </p:nvSpPr>
        <p:spPr>
          <a:xfrm>
            <a:off x="966553" y="2314071"/>
            <a:ext cx="166357" cy="522340"/>
          </a:xfrm>
          <a:custGeom>
            <a:avLst/>
            <a:gdLst/>
            <a:ahLst/>
            <a:cxnLst/>
            <a:rect l="0" t="0" r="0" b="0"/>
            <a:pathLst>
              <a:path>
                <a:moveTo>
                  <a:pt x="0" y="0"/>
                </a:moveTo>
                <a:lnTo>
                  <a:pt x="0" y="543276"/>
                </a:lnTo>
                <a:lnTo>
                  <a:pt x="171823" y="543276"/>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Freeform: Shape 17">
            <a:extLst>
              <a:ext uri="{FF2B5EF4-FFF2-40B4-BE49-F238E27FC236}">
                <a16:creationId xmlns:a16="http://schemas.microsoft.com/office/drawing/2014/main" id="{0994CCC1-E7B5-67C9-8433-48864F155BC9}"/>
              </a:ext>
            </a:extLst>
          </p:cNvPr>
          <p:cNvSpPr/>
          <p:nvPr/>
        </p:nvSpPr>
        <p:spPr>
          <a:xfrm>
            <a:off x="1132911" y="2512578"/>
            <a:ext cx="1403835" cy="647667"/>
          </a:xfrm>
          <a:custGeom>
            <a:avLst/>
            <a:gdLst>
              <a:gd name="connsiteX0" fmla="*/ 0 w 1582519"/>
              <a:gd name="connsiteY0" fmla="*/ 67363 h 673627"/>
              <a:gd name="connsiteX1" fmla="*/ 67363 w 1582519"/>
              <a:gd name="connsiteY1" fmla="*/ 0 h 673627"/>
              <a:gd name="connsiteX2" fmla="*/ 1515156 w 1582519"/>
              <a:gd name="connsiteY2" fmla="*/ 0 h 673627"/>
              <a:gd name="connsiteX3" fmla="*/ 1582519 w 1582519"/>
              <a:gd name="connsiteY3" fmla="*/ 67363 h 673627"/>
              <a:gd name="connsiteX4" fmla="*/ 1582519 w 1582519"/>
              <a:gd name="connsiteY4" fmla="*/ 606264 h 673627"/>
              <a:gd name="connsiteX5" fmla="*/ 1515156 w 1582519"/>
              <a:gd name="connsiteY5" fmla="*/ 673627 h 673627"/>
              <a:gd name="connsiteX6" fmla="*/ 67363 w 1582519"/>
              <a:gd name="connsiteY6" fmla="*/ 673627 h 673627"/>
              <a:gd name="connsiteX7" fmla="*/ 0 w 1582519"/>
              <a:gd name="connsiteY7" fmla="*/ 606264 h 673627"/>
              <a:gd name="connsiteX8" fmla="*/ 0 w 1582519"/>
              <a:gd name="connsiteY8" fmla="*/ 67363 h 6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519" h="673627">
                <a:moveTo>
                  <a:pt x="0" y="67363"/>
                </a:moveTo>
                <a:cubicBezTo>
                  <a:pt x="0" y="30159"/>
                  <a:pt x="30159" y="0"/>
                  <a:pt x="67363" y="0"/>
                </a:cubicBezTo>
                <a:lnTo>
                  <a:pt x="1515156" y="0"/>
                </a:lnTo>
                <a:cubicBezTo>
                  <a:pt x="1552360" y="0"/>
                  <a:pt x="1582519" y="30159"/>
                  <a:pt x="1582519" y="67363"/>
                </a:cubicBezTo>
                <a:lnTo>
                  <a:pt x="1582519" y="606264"/>
                </a:lnTo>
                <a:cubicBezTo>
                  <a:pt x="1582519" y="643468"/>
                  <a:pt x="1552360" y="673627"/>
                  <a:pt x="1515156" y="673627"/>
                </a:cubicBezTo>
                <a:lnTo>
                  <a:pt x="67363" y="673627"/>
                </a:lnTo>
                <a:cubicBezTo>
                  <a:pt x="30159" y="673627"/>
                  <a:pt x="0" y="643468"/>
                  <a:pt x="0" y="606264"/>
                </a:cubicBezTo>
                <a:lnTo>
                  <a:pt x="0" y="67363"/>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305" tIns="38780" rIns="48305" bIns="38780"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Relevant toxicity/ endpoints</a:t>
            </a:r>
          </a:p>
        </p:txBody>
      </p:sp>
      <p:sp>
        <p:nvSpPr>
          <p:cNvPr id="19" name="Freeform: Shape 18">
            <a:extLst>
              <a:ext uri="{FF2B5EF4-FFF2-40B4-BE49-F238E27FC236}">
                <a16:creationId xmlns:a16="http://schemas.microsoft.com/office/drawing/2014/main" id="{BB8BFF93-E45A-830F-B937-D562DA832696}"/>
              </a:ext>
            </a:extLst>
          </p:cNvPr>
          <p:cNvSpPr/>
          <p:nvPr/>
        </p:nvSpPr>
        <p:spPr>
          <a:xfrm>
            <a:off x="966553" y="2314071"/>
            <a:ext cx="130723" cy="1332499"/>
          </a:xfrm>
          <a:custGeom>
            <a:avLst/>
            <a:gdLst/>
            <a:ahLst/>
            <a:cxnLst/>
            <a:rect l="0" t="0" r="0" b="0"/>
            <a:pathLst>
              <a:path>
                <a:moveTo>
                  <a:pt x="0" y="0"/>
                </a:moveTo>
                <a:lnTo>
                  <a:pt x="0" y="1385908"/>
                </a:lnTo>
                <a:lnTo>
                  <a:pt x="135019" y="1385908"/>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0" name="Freeform: Shape 19">
            <a:extLst>
              <a:ext uri="{FF2B5EF4-FFF2-40B4-BE49-F238E27FC236}">
                <a16:creationId xmlns:a16="http://schemas.microsoft.com/office/drawing/2014/main" id="{91D8C970-343D-868E-CC5D-486F7FF0DED9}"/>
              </a:ext>
            </a:extLst>
          </p:cNvPr>
          <p:cNvSpPr/>
          <p:nvPr/>
        </p:nvSpPr>
        <p:spPr>
          <a:xfrm>
            <a:off x="1097277" y="3338896"/>
            <a:ext cx="1439468" cy="615347"/>
          </a:xfrm>
          <a:custGeom>
            <a:avLst/>
            <a:gdLst>
              <a:gd name="connsiteX0" fmla="*/ 0 w 1646396"/>
              <a:gd name="connsiteY0" fmla="*/ 64001 h 640011"/>
              <a:gd name="connsiteX1" fmla="*/ 64001 w 1646396"/>
              <a:gd name="connsiteY1" fmla="*/ 0 h 640011"/>
              <a:gd name="connsiteX2" fmla="*/ 1582395 w 1646396"/>
              <a:gd name="connsiteY2" fmla="*/ 0 h 640011"/>
              <a:gd name="connsiteX3" fmla="*/ 1646396 w 1646396"/>
              <a:gd name="connsiteY3" fmla="*/ 64001 h 640011"/>
              <a:gd name="connsiteX4" fmla="*/ 1646396 w 1646396"/>
              <a:gd name="connsiteY4" fmla="*/ 576010 h 640011"/>
              <a:gd name="connsiteX5" fmla="*/ 1582395 w 1646396"/>
              <a:gd name="connsiteY5" fmla="*/ 640011 h 640011"/>
              <a:gd name="connsiteX6" fmla="*/ 64001 w 1646396"/>
              <a:gd name="connsiteY6" fmla="*/ 640011 h 640011"/>
              <a:gd name="connsiteX7" fmla="*/ 0 w 1646396"/>
              <a:gd name="connsiteY7" fmla="*/ 576010 h 640011"/>
              <a:gd name="connsiteX8" fmla="*/ 0 w 1646396"/>
              <a:gd name="connsiteY8" fmla="*/ 64001 h 64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6396" h="640011">
                <a:moveTo>
                  <a:pt x="0" y="64001"/>
                </a:moveTo>
                <a:cubicBezTo>
                  <a:pt x="0" y="28654"/>
                  <a:pt x="28654" y="0"/>
                  <a:pt x="64001" y="0"/>
                </a:cubicBezTo>
                <a:lnTo>
                  <a:pt x="1582395" y="0"/>
                </a:lnTo>
                <a:cubicBezTo>
                  <a:pt x="1617742" y="0"/>
                  <a:pt x="1646396" y="28654"/>
                  <a:pt x="1646396" y="64001"/>
                </a:cubicBezTo>
                <a:lnTo>
                  <a:pt x="1646396" y="576010"/>
                </a:lnTo>
                <a:cubicBezTo>
                  <a:pt x="1646396" y="611357"/>
                  <a:pt x="1617742" y="640011"/>
                  <a:pt x="1582395" y="640011"/>
                </a:cubicBezTo>
                <a:lnTo>
                  <a:pt x="64001" y="640011"/>
                </a:lnTo>
                <a:cubicBezTo>
                  <a:pt x="28654" y="640011"/>
                  <a:pt x="0" y="611357"/>
                  <a:pt x="0" y="576010"/>
                </a:cubicBezTo>
                <a:lnTo>
                  <a:pt x="0" y="64001"/>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320" tIns="37795" rIns="47320" bIns="37795"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Types of model architecture</a:t>
            </a:r>
          </a:p>
        </p:txBody>
      </p:sp>
      <p:sp>
        <p:nvSpPr>
          <p:cNvPr id="21" name="Freeform: Shape 20">
            <a:extLst>
              <a:ext uri="{FF2B5EF4-FFF2-40B4-BE49-F238E27FC236}">
                <a16:creationId xmlns:a16="http://schemas.microsoft.com/office/drawing/2014/main" id="{07EE4F99-60FC-28EF-58AB-B16ACC331AD7}"/>
              </a:ext>
            </a:extLst>
          </p:cNvPr>
          <p:cNvSpPr/>
          <p:nvPr/>
        </p:nvSpPr>
        <p:spPr>
          <a:xfrm>
            <a:off x="966553" y="2314071"/>
            <a:ext cx="173614" cy="2163707"/>
          </a:xfrm>
          <a:custGeom>
            <a:avLst/>
            <a:gdLst/>
            <a:ahLst/>
            <a:cxnLst/>
            <a:rect l="0" t="0" r="0" b="0"/>
            <a:pathLst>
              <a:path>
                <a:moveTo>
                  <a:pt x="0" y="0"/>
                </a:moveTo>
                <a:lnTo>
                  <a:pt x="0" y="2250433"/>
                </a:lnTo>
                <a:lnTo>
                  <a:pt x="179319" y="2250433"/>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 name="Freeform: Shape 21">
            <a:extLst>
              <a:ext uri="{FF2B5EF4-FFF2-40B4-BE49-F238E27FC236}">
                <a16:creationId xmlns:a16="http://schemas.microsoft.com/office/drawing/2014/main" id="{41C1FDBE-FBEE-1F52-F8B2-9C4B5C7E19B6}"/>
              </a:ext>
            </a:extLst>
          </p:cNvPr>
          <p:cNvSpPr/>
          <p:nvPr/>
        </p:nvSpPr>
        <p:spPr>
          <a:xfrm>
            <a:off x="1140167" y="4203834"/>
            <a:ext cx="1396577" cy="547891"/>
          </a:xfrm>
          <a:custGeom>
            <a:avLst/>
            <a:gdLst>
              <a:gd name="connsiteX0" fmla="*/ 0 w 1567526"/>
              <a:gd name="connsiteY0" fmla="*/ 56985 h 569851"/>
              <a:gd name="connsiteX1" fmla="*/ 56985 w 1567526"/>
              <a:gd name="connsiteY1" fmla="*/ 0 h 569851"/>
              <a:gd name="connsiteX2" fmla="*/ 1510541 w 1567526"/>
              <a:gd name="connsiteY2" fmla="*/ 0 h 569851"/>
              <a:gd name="connsiteX3" fmla="*/ 1567526 w 1567526"/>
              <a:gd name="connsiteY3" fmla="*/ 56985 h 569851"/>
              <a:gd name="connsiteX4" fmla="*/ 1567526 w 1567526"/>
              <a:gd name="connsiteY4" fmla="*/ 512866 h 569851"/>
              <a:gd name="connsiteX5" fmla="*/ 1510541 w 1567526"/>
              <a:gd name="connsiteY5" fmla="*/ 569851 h 569851"/>
              <a:gd name="connsiteX6" fmla="*/ 56985 w 1567526"/>
              <a:gd name="connsiteY6" fmla="*/ 569851 h 569851"/>
              <a:gd name="connsiteX7" fmla="*/ 0 w 1567526"/>
              <a:gd name="connsiteY7" fmla="*/ 512866 h 569851"/>
              <a:gd name="connsiteX8" fmla="*/ 0 w 1567526"/>
              <a:gd name="connsiteY8" fmla="*/ 56985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526" h="569851">
                <a:moveTo>
                  <a:pt x="0" y="56985"/>
                </a:moveTo>
                <a:cubicBezTo>
                  <a:pt x="0" y="25513"/>
                  <a:pt x="25513" y="0"/>
                  <a:pt x="56985" y="0"/>
                </a:cubicBezTo>
                <a:lnTo>
                  <a:pt x="1510541" y="0"/>
                </a:lnTo>
                <a:cubicBezTo>
                  <a:pt x="1542013" y="0"/>
                  <a:pt x="1567526" y="25513"/>
                  <a:pt x="1567526" y="56985"/>
                </a:cubicBezTo>
                <a:lnTo>
                  <a:pt x="1567526" y="512866"/>
                </a:lnTo>
                <a:cubicBezTo>
                  <a:pt x="1567526" y="544338"/>
                  <a:pt x="1542013" y="569851"/>
                  <a:pt x="1510541" y="569851"/>
                </a:cubicBezTo>
                <a:lnTo>
                  <a:pt x="56985" y="569851"/>
                </a:lnTo>
                <a:cubicBezTo>
                  <a:pt x="25513" y="569851"/>
                  <a:pt x="0" y="544338"/>
                  <a:pt x="0" y="512866"/>
                </a:cubicBezTo>
                <a:lnTo>
                  <a:pt x="0" y="56985"/>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265" tIns="35740" rIns="45265" bIns="35740"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Data sources</a:t>
            </a:r>
          </a:p>
        </p:txBody>
      </p:sp>
      <p:sp>
        <p:nvSpPr>
          <p:cNvPr id="23" name="Freeform: Shape 22">
            <a:extLst>
              <a:ext uri="{FF2B5EF4-FFF2-40B4-BE49-F238E27FC236}">
                <a16:creationId xmlns:a16="http://schemas.microsoft.com/office/drawing/2014/main" id="{88ED53D0-A9D1-D182-63B5-DE209FFE99C9}"/>
              </a:ext>
            </a:extLst>
          </p:cNvPr>
          <p:cNvSpPr/>
          <p:nvPr/>
        </p:nvSpPr>
        <p:spPr>
          <a:xfrm>
            <a:off x="966553" y="2314071"/>
            <a:ext cx="174465" cy="2963172"/>
          </a:xfrm>
          <a:custGeom>
            <a:avLst/>
            <a:gdLst/>
            <a:ahLst/>
            <a:cxnLst/>
            <a:rect l="0" t="0" r="0" b="0"/>
            <a:pathLst>
              <a:path>
                <a:moveTo>
                  <a:pt x="0" y="0"/>
                </a:moveTo>
                <a:lnTo>
                  <a:pt x="0" y="3081942"/>
                </a:lnTo>
                <a:lnTo>
                  <a:pt x="180198" y="3081942"/>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4" name="Freeform: Shape 23">
            <a:extLst>
              <a:ext uri="{FF2B5EF4-FFF2-40B4-BE49-F238E27FC236}">
                <a16:creationId xmlns:a16="http://schemas.microsoft.com/office/drawing/2014/main" id="{126E4D06-A86D-267D-5032-B7DE77048A8A}"/>
              </a:ext>
            </a:extLst>
          </p:cNvPr>
          <p:cNvSpPr/>
          <p:nvPr/>
        </p:nvSpPr>
        <p:spPr>
          <a:xfrm>
            <a:off x="1141019" y="4991249"/>
            <a:ext cx="1395725" cy="571990"/>
          </a:xfrm>
          <a:custGeom>
            <a:avLst/>
            <a:gdLst>
              <a:gd name="connsiteX0" fmla="*/ 0 w 1586180"/>
              <a:gd name="connsiteY0" fmla="*/ 59492 h 594916"/>
              <a:gd name="connsiteX1" fmla="*/ 59492 w 1586180"/>
              <a:gd name="connsiteY1" fmla="*/ 0 h 594916"/>
              <a:gd name="connsiteX2" fmla="*/ 1526688 w 1586180"/>
              <a:gd name="connsiteY2" fmla="*/ 0 h 594916"/>
              <a:gd name="connsiteX3" fmla="*/ 1586180 w 1586180"/>
              <a:gd name="connsiteY3" fmla="*/ 59492 h 594916"/>
              <a:gd name="connsiteX4" fmla="*/ 1586180 w 1586180"/>
              <a:gd name="connsiteY4" fmla="*/ 535424 h 594916"/>
              <a:gd name="connsiteX5" fmla="*/ 1526688 w 1586180"/>
              <a:gd name="connsiteY5" fmla="*/ 594916 h 594916"/>
              <a:gd name="connsiteX6" fmla="*/ 59492 w 1586180"/>
              <a:gd name="connsiteY6" fmla="*/ 594916 h 594916"/>
              <a:gd name="connsiteX7" fmla="*/ 0 w 1586180"/>
              <a:gd name="connsiteY7" fmla="*/ 535424 h 594916"/>
              <a:gd name="connsiteX8" fmla="*/ 0 w 1586180"/>
              <a:gd name="connsiteY8" fmla="*/ 59492 h 59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180" h="594916">
                <a:moveTo>
                  <a:pt x="0" y="59492"/>
                </a:moveTo>
                <a:cubicBezTo>
                  <a:pt x="0" y="26635"/>
                  <a:pt x="26635" y="0"/>
                  <a:pt x="59492" y="0"/>
                </a:cubicBezTo>
                <a:lnTo>
                  <a:pt x="1526688" y="0"/>
                </a:lnTo>
                <a:cubicBezTo>
                  <a:pt x="1559545" y="0"/>
                  <a:pt x="1586180" y="26635"/>
                  <a:pt x="1586180" y="59492"/>
                </a:cubicBezTo>
                <a:lnTo>
                  <a:pt x="1586180" y="535424"/>
                </a:lnTo>
                <a:cubicBezTo>
                  <a:pt x="1586180" y="568281"/>
                  <a:pt x="1559545" y="594916"/>
                  <a:pt x="1526688" y="594916"/>
                </a:cubicBezTo>
                <a:lnTo>
                  <a:pt x="59492" y="594916"/>
                </a:lnTo>
                <a:cubicBezTo>
                  <a:pt x="26635" y="594916"/>
                  <a:pt x="0" y="568281"/>
                  <a:pt x="0" y="535424"/>
                </a:cubicBezTo>
                <a:lnTo>
                  <a:pt x="0" y="59492"/>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999" tIns="36474" rIns="45999" bIns="36474"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Model performance</a:t>
            </a:r>
          </a:p>
        </p:txBody>
      </p:sp>
      <p:sp>
        <p:nvSpPr>
          <p:cNvPr id="25" name="Freeform: Shape 24">
            <a:extLst>
              <a:ext uri="{FF2B5EF4-FFF2-40B4-BE49-F238E27FC236}">
                <a16:creationId xmlns:a16="http://schemas.microsoft.com/office/drawing/2014/main" id="{14E3EE8F-1BF3-7C40-3897-E3F4E86C4FB4}"/>
              </a:ext>
            </a:extLst>
          </p:cNvPr>
          <p:cNvSpPr/>
          <p:nvPr/>
        </p:nvSpPr>
        <p:spPr>
          <a:xfrm>
            <a:off x="2954426" y="1458801"/>
            <a:ext cx="1744657" cy="866271"/>
          </a:xfrm>
          <a:custGeom>
            <a:avLst/>
            <a:gdLst>
              <a:gd name="connsiteX0" fmla="*/ 0 w 1801986"/>
              <a:gd name="connsiteY0" fmla="*/ 90099 h 900993"/>
              <a:gd name="connsiteX1" fmla="*/ 90099 w 1801986"/>
              <a:gd name="connsiteY1" fmla="*/ 0 h 900993"/>
              <a:gd name="connsiteX2" fmla="*/ 1711887 w 1801986"/>
              <a:gd name="connsiteY2" fmla="*/ 0 h 900993"/>
              <a:gd name="connsiteX3" fmla="*/ 1801986 w 1801986"/>
              <a:gd name="connsiteY3" fmla="*/ 90099 h 900993"/>
              <a:gd name="connsiteX4" fmla="*/ 1801986 w 1801986"/>
              <a:gd name="connsiteY4" fmla="*/ 810894 h 900993"/>
              <a:gd name="connsiteX5" fmla="*/ 1711887 w 1801986"/>
              <a:gd name="connsiteY5" fmla="*/ 900993 h 900993"/>
              <a:gd name="connsiteX6" fmla="*/ 90099 w 1801986"/>
              <a:gd name="connsiteY6" fmla="*/ 900993 h 900993"/>
              <a:gd name="connsiteX7" fmla="*/ 0 w 1801986"/>
              <a:gd name="connsiteY7" fmla="*/ 810894 h 900993"/>
              <a:gd name="connsiteX8" fmla="*/ 0 w 1801986"/>
              <a:gd name="connsiteY8" fmla="*/ 90099 h 90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1986" h="900993">
                <a:moveTo>
                  <a:pt x="0" y="90099"/>
                </a:moveTo>
                <a:cubicBezTo>
                  <a:pt x="0" y="40339"/>
                  <a:pt x="40339" y="0"/>
                  <a:pt x="90099" y="0"/>
                </a:cubicBezTo>
                <a:lnTo>
                  <a:pt x="1711887" y="0"/>
                </a:lnTo>
                <a:cubicBezTo>
                  <a:pt x="1761647" y="0"/>
                  <a:pt x="1801986" y="40339"/>
                  <a:pt x="1801986" y="90099"/>
                </a:cubicBezTo>
                <a:lnTo>
                  <a:pt x="1801986" y="810894"/>
                </a:lnTo>
                <a:cubicBezTo>
                  <a:pt x="1801986" y="860654"/>
                  <a:pt x="1761647" y="900993"/>
                  <a:pt x="1711887" y="900993"/>
                </a:cubicBezTo>
                <a:lnTo>
                  <a:pt x="90099" y="900993"/>
                </a:lnTo>
                <a:cubicBezTo>
                  <a:pt x="40339" y="900993"/>
                  <a:pt x="0" y="860654"/>
                  <a:pt x="0" y="810894"/>
                </a:cubicBezTo>
                <a:lnTo>
                  <a:pt x="0" y="90099"/>
                </a:lnTo>
                <a:close/>
              </a:path>
            </a:pathLst>
          </a:custGeom>
          <a:solidFill>
            <a:srgbClr val="0693E3"/>
          </a:solidFill>
          <a:ln>
            <a:noFill/>
          </a:ln>
          <a:effectLst/>
          <a:scene3d>
            <a:camera prst="orthographicFront"/>
            <a:lightRig rig="threePt" dir="t">
              <a:rot lat="0" lon="0" rev="7500000"/>
            </a:lightRig>
          </a:scene3d>
          <a:sp3d prstMaterial="plastic"/>
        </p:spPr>
        <p:style>
          <a:lnRef idx="0">
            <a:scrgbClr r="0" g="0" b="0"/>
          </a:lnRef>
          <a:fillRef idx="3">
            <a:scrgbClr r="0" g="0" b="0"/>
          </a:fillRef>
          <a:effectRef idx="2">
            <a:scrgbClr r="0" g="0" b="0"/>
          </a:effectRef>
          <a:fontRef idx="minor">
            <a:schemeClr val="lt1"/>
          </a:fontRef>
        </p:style>
        <p:txBody>
          <a:bodyPr spcFirstLastPara="0" vert="horz" wrap="square" lIns="64489" tIns="51789" rIns="64489" bIns="51789" numCol="1" spcCol="1270" anchor="ctr" anchorCtr="0">
            <a:noAutofit/>
          </a:bodyPr>
          <a:lstStyle/>
          <a:p>
            <a:pPr marL="0" lvl="0" indent="0" algn="ctr" defTabSz="889000">
              <a:lnSpc>
                <a:spcPct val="90000"/>
              </a:lnSpc>
              <a:spcBef>
                <a:spcPct val="0"/>
              </a:spcBef>
              <a:spcAft>
                <a:spcPct val="35000"/>
              </a:spcAft>
              <a:buNone/>
            </a:pPr>
            <a:r>
              <a:rPr lang="en-US" b="1" kern="1200" dirty="0">
                <a:latin typeface="Arial" panose="020B0604020202020204" pitchFamily="34" charset="0"/>
                <a:cs typeface="Arial" panose="020B0604020202020204" pitchFamily="34" charset="0"/>
              </a:rPr>
              <a:t>Data collection and cleaning</a:t>
            </a:r>
          </a:p>
        </p:txBody>
      </p:sp>
      <p:sp>
        <p:nvSpPr>
          <p:cNvPr id="26" name="Freeform: Shape 25">
            <a:extLst>
              <a:ext uri="{FF2B5EF4-FFF2-40B4-BE49-F238E27FC236}">
                <a16:creationId xmlns:a16="http://schemas.microsoft.com/office/drawing/2014/main" id="{96A94581-1861-7A47-EFFF-DFCC2328FC78}"/>
              </a:ext>
            </a:extLst>
          </p:cNvPr>
          <p:cNvSpPr/>
          <p:nvPr/>
        </p:nvSpPr>
        <p:spPr>
          <a:xfrm>
            <a:off x="3128891" y="2325073"/>
            <a:ext cx="165271" cy="620224"/>
          </a:xfrm>
          <a:custGeom>
            <a:avLst/>
            <a:gdLst/>
            <a:ahLst/>
            <a:cxnLst/>
            <a:rect l="0" t="0" r="0" b="0"/>
            <a:pathLst>
              <a:path>
                <a:moveTo>
                  <a:pt x="0" y="0"/>
                </a:moveTo>
                <a:lnTo>
                  <a:pt x="0" y="645084"/>
                </a:lnTo>
                <a:lnTo>
                  <a:pt x="170702" y="645084"/>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7" name="Freeform: Shape 26">
            <a:extLst>
              <a:ext uri="{FF2B5EF4-FFF2-40B4-BE49-F238E27FC236}">
                <a16:creationId xmlns:a16="http://schemas.microsoft.com/office/drawing/2014/main" id="{5A7BFD3B-0980-764D-D1C2-DDDDB2DE46CF}"/>
              </a:ext>
            </a:extLst>
          </p:cNvPr>
          <p:cNvSpPr/>
          <p:nvPr/>
        </p:nvSpPr>
        <p:spPr>
          <a:xfrm>
            <a:off x="3294162" y="2530639"/>
            <a:ext cx="1410156" cy="829316"/>
          </a:xfrm>
          <a:custGeom>
            <a:avLst/>
            <a:gdLst>
              <a:gd name="connsiteX0" fmla="*/ 0 w 1716558"/>
              <a:gd name="connsiteY0" fmla="*/ 86256 h 862557"/>
              <a:gd name="connsiteX1" fmla="*/ 86256 w 1716558"/>
              <a:gd name="connsiteY1" fmla="*/ 0 h 862557"/>
              <a:gd name="connsiteX2" fmla="*/ 1630302 w 1716558"/>
              <a:gd name="connsiteY2" fmla="*/ 0 h 862557"/>
              <a:gd name="connsiteX3" fmla="*/ 1716558 w 1716558"/>
              <a:gd name="connsiteY3" fmla="*/ 86256 h 862557"/>
              <a:gd name="connsiteX4" fmla="*/ 1716558 w 1716558"/>
              <a:gd name="connsiteY4" fmla="*/ 776301 h 862557"/>
              <a:gd name="connsiteX5" fmla="*/ 1630302 w 1716558"/>
              <a:gd name="connsiteY5" fmla="*/ 862557 h 862557"/>
              <a:gd name="connsiteX6" fmla="*/ 86256 w 1716558"/>
              <a:gd name="connsiteY6" fmla="*/ 862557 h 862557"/>
              <a:gd name="connsiteX7" fmla="*/ 0 w 1716558"/>
              <a:gd name="connsiteY7" fmla="*/ 776301 h 862557"/>
              <a:gd name="connsiteX8" fmla="*/ 0 w 1716558"/>
              <a:gd name="connsiteY8" fmla="*/ 86256 h 86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558" h="862557">
                <a:moveTo>
                  <a:pt x="0" y="86256"/>
                </a:moveTo>
                <a:cubicBezTo>
                  <a:pt x="0" y="38618"/>
                  <a:pt x="38618" y="0"/>
                  <a:pt x="86256" y="0"/>
                </a:cubicBezTo>
                <a:lnTo>
                  <a:pt x="1630302" y="0"/>
                </a:lnTo>
                <a:cubicBezTo>
                  <a:pt x="1677940" y="0"/>
                  <a:pt x="1716558" y="38618"/>
                  <a:pt x="1716558" y="86256"/>
                </a:cubicBezTo>
                <a:lnTo>
                  <a:pt x="1716558" y="776301"/>
                </a:lnTo>
                <a:cubicBezTo>
                  <a:pt x="1716558" y="823939"/>
                  <a:pt x="1677940" y="862557"/>
                  <a:pt x="1630302" y="862557"/>
                </a:cubicBezTo>
                <a:lnTo>
                  <a:pt x="86256" y="862557"/>
                </a:lnTo>
                <a:cubicBezTo>
                  <a:pt x="38618" y="862557"/>
                  <a:pt x="0" y="823939"/>
                  <a:pt x="0" y="776301"/>
                </a:cubicBezTo>
                <a:lnTo>
                  <a:pt x="0" y="86256"/>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838" tIns="44313" rIns="53838" bIns="44313"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Data fetching (eg. DrugBank ,ChEMBL, PubChem etc.)</a:t>
            </a:r>
          </a:p>
        </p:txBody>
      </p:sp>
      <p:sp>
        <p:nvSpPr>
          <p:cNvPr id="28" name="Freeform: Shape 27">
            <a:extLst>
              <a:ext uri="{FF2B5EF4-FFF2-40B4-BE49-F238E27FC236}">
                <a16:creationId xmlns:a16="http://schemas.microsoft.com/office/drawing/2014/main" id="{4E17A24B-DF07-0D55-FB75-CB44AF58E9F4}"/>
              </a:ext>
            </a:extLst>
          </p:cNvPr>
          <p:cNvSpPr/>
          <p:nvPr/>
        </p:nvSpPr>
        <p:spPr>
          <a:xfrm>
            <a:off x="3128891" y="2325073"/>
            <a:ext cx="165271" cy="1562633"/>
          </a:xfrm>
          <a:custGeom>
            <a:avLst/>
            <a:gdLst/>
            <a:ahLst/>
            <a:cxnLst/>
            <a:rect l="0" t="0" r="0" b="0"/>
            <a:pathLst>
              <a:path>
                <a:moveTo>
                  <a:pt x="0" y="0"/>
                </a:moveTo>
                <a:lnTo>
                  <a:pt x="0" y="1625266"/>
                </a:lnTo>
                <a:lnTo>
                  <a:pt x="170702" y="1625266"/>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9" name="Freeform: Shape 28">
            <a:extLst>
              <a:ext uri="{FF2B5EF4-FFF2-40B4-BE49-F238E27FC236}">
                <a16:creationId xmlns:a16="http://schemas.microsoft.com/office/drawing/2014/main" id="{612D618D-3710-EA45-1A5F-DDC190E684FD}"/>
              </a:ext>
            </a:extLst>
          </p:cNvPr>
          <p:cNvSpPr/>
          <p:nvPr/>
        </p:nvSpPr>
        <p:spPr>
          <a:xfrm>
            <a:off x="3294162" y="3576524"/>
            <a:ext cx="1472216" cy="622363"/>
          </a:xfrm>
          <a:custGeom>
            <a:avLst/>
            <a:gdLst>
              <a:gd name="connsiteX0" fmla="*/ 0 w 1710186"/>
              <a:gd name="connsiteY0" fmla="*/ 64731 h 647309"/>
              <a:gd name="connsiteX1" fmla="*/ 64731 w 1710186"/>
              <a:gd name="connsiteY1" fmla="*/ 0 h 647309"/>
              <a:gd name="connsiteX2" fmla="*/ 1645455 w 1710186"/>
              <a:gd name="connsiteY2" fmla="*/ 0 h 647309"/>
              <a:gd name="connsiteX3" fmla="*/ 1710186 w 1710186"/>
              <a:gd name="connsiteY3" fmla="*/ 64731 h 647309"/>
              <a:gd name="connsiteX4" fmla="*/ 1710186 w 1710186"/>
              <a:gd name="connsiteY4" fmla="*/ 582578 h 647309"/>
              <a:gd name="connsiteX5" fmla="*/ 1645455 w 1710186"/>
              <a:gd name="connsiteY5" fmla="*/ 647309 h 647309"/>
              <a:gd name="connsiteX6" fmla="*/ 64731 w 1710186"/>
              <a:gd name="connsiteY6" fmla="*/ 647309 h 647309"/>
              <a:gd name="connsiteX7" fmla="*/ 0 w 1710186"/>
              <a:gd name="connsiteY7" fmla="*/ 582578 h 647309"/>
              <a:gd name="connsiteX8" fmla="*/ 0 w 1710186"/>
              <a:gd name="connsiteY8" fmla="*/ 64731 h 64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186" h="647309">
                <a:moveTo>
                  <a:pt x="0" y="64731"/>
                </a:moveTo>
                <a:cubicBezTo>
                  <a:pt x="0" y="28981"/>
                  <a:pt x="28981" y="0"/>
                  <a:pt x="64731" y="0"/>
                </a:cubicBezTo>
                <a:lnTo>
                  <a:pt x="1645455" y="0"/>
                </a:lnTo>
                <a:cubicBezTo>
                  <a:pt x="1681205" y="0"/>
                  <a:pt x="1710186" y="28981"/>
                  <a:pt x="1710186" y="64731"/>
                </a:cubicBezTo>
                <a:lnTo>
                  <a:pt x="1710186" y="582578"/>
                </a:lnTo>
                <a:cubicBezTo>
                  <a:pt x="1710186" y="618328"/>
                  <a:pt x="1681205" y="647309"/>
                  <a:pt x="1645455" y="647309"/>
                </a:cubicBezTo>
                <a:lnTo>
                  <a:pt x="64731" y="647309"/>
                </a:lnTo>
                <a:cubicBezTo>
                  <a:pt x="28981" y="647309"/>
                  <a:pt x="0" y="618328"/>
                  <a:pt x="0" y="582578"/>
                </a:cubicBezTo>
                <a:lnTo>
                  <a:pt x="0" y="64731"/>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534" tIns="38009" rIns="47534" bIns="38009"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Scrapping data from literature</a:t>
            </a:r>
          </a:p>
        </p:txBody>
      </p:sp>
      <p:sp>
        <p:nvSpPr>
          <p:cNvPr id="30" name="Freeform: Shape 29">
            <a:extLst>
              <a:ext uri="{FF2B5EF4-FFF2-40B4-BE49-F238E27FC236}">
                <a16:creationId xmlns:a16="http://schemas.microsoft.com/office/drawing/2014/main" id="{A716AE40-D25A-762D-63DA-F461A2099F2D}"/>
              </a:ext>
            </a:extLst>
          </p:cNvPr>
          <p:cNvSpPr/>
          <p:nvPr/>
        </p:nvSpPr>
        <p:spPr>
          <a:xfrm>
            <a:off x="3128891" y="2325073"/>
            <a:ext cx="165271" cy="2384473"/>
          </a:xfrm>
          <a:custGeom>
            <a:avLst/>
            <a:gdLst/>
            <a:ahLst/>
            <a:cxnLst/>
            <a:rect l="0" t="0" r="0" b="0"/>
            <a:pathLst>
              <a:path>
                <a:moveTo>
                  <a:pt x="0" y="0"/>
                </a:moveTo>
                <a:lnTo>
                  <a:pt x="0" y="2480047"/>
                </a:lnTo>
                <a:lnTo>
                  <a:pt x="170702" y="2480047"/>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1" name="Freeform: Shape 30">
            <a:extLst>
              <a:ext uri="{FF2B5EF4-FFF2-40B4-BE49-F238E27FC236}">
                <a16:creationId xmlns:a16="http://schemas.microsoft.com/office/drawing/2014/main" id="{698D8DBA-4964-3684-DA42-4970C5D1B59C}"/>
              </a:ext>
            </a:extLst>
          </p:cNvPr>
          <p:cNvSpPr/>
          <p:nvPr/>
        </p:nvSpPr>
        <p:spPr>
          <a:xfrm>
            <a:off x="3294162" y="4415456"/>
            <a:ext cx="1474158" cy="588181"/>
          </a:xfrm>
          <a:custGeom>
            <a:avLst/>
            <a:gdLst>
              <a:gd name="connsiteX0" fmla="*/ 0 w 1742492"/>
              <a:gd name="connsiteY0" fmla="*/ 61176 h 611756"/>
              <a:gd name="connsiteX1" fmla="*/ 61176 w 1742492"/>
              <a:gd name="connsiteY1" fmla="*/ 0 h 611756"/>
              <a:gd name="connsiteX2" fmla="*/ 1681316 w 1742492"/>
              <a:gd name="connsiteY2" fmla="*/ 0 h 611756"/>
              <a:gd name="connsiteX3" fmla="*/ 1742492 w 1742492"/>
              <a:gd name="connsiteY3" fmla="*/ 61176 h 611756"/>
              <a:gd name="connsiteX4" fmla="*/ 1742492 w 1742492"/>
              <a:gd name="connsiteY4" fmla="*/ 550580 h 611756"/>
              <a:gd name="connsiteX5" fmla="*/ 1681316 w 1742492"/>
              <a:gd name="connsiteY5" fmla="*/ 611756 h 611756"/>
              <a:gd name="connsiteX6" fmla="*/ 61176 w 1742492"/>
              <a:gd name="connsiteY6" fmla="*/ 611756 h 611756"/>
              <a:gd name="connsiteX7" fmla="*/ 0 w 1742492"/>
              <a:gd name="connsiteY7" fmla="*/ 550580 h 611756"/>
              <a:gd name="connsiteX8" fmla="*/ 0 w 1742492"/>
              <a:gd name="connsiteY8" fmla="*/ 61176 h 6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492" h="611756">
                <a:moveTo>
                  <a:pt x="0" y="61176"/>
                </a:moveTo>
                <a:cubicBezTo>
                  <a:pt x="0" y="27389"/>
                  <a:pt x="27389" y="0"/>
                  <a:pt x="61176" y="0"/>
                </a:cubicBezTo>
                <a:lnTo>
                  <a:pt x="1681316" y="0"/>
                </a:lnTo>
                <a:cubicBezTo>
                  <a:pt x="1715103" y="0"/>
                  <a:pt x="1742492" y="27389"/>
                  <a:pt x="1742492" y="61176"/>
                </a:cubicBezTo>
                <a:lnTo>
                  <a:pt x="1742492" y="550580"/>
                </a:lnTo>
                <a:cubicBezTo>
                  <a:pt x="1742492" y="584367"/>
                  <a:pt x="1715103" y="611756"/>
                  <a:pt x="1681316" y="611756"/>
                </a:cubicBezTo>
                <a:lnTo>
                  <a:pt x="61176" y="611756"/>
                </a:lnTo>
                <a:cubicBezTo>
                  <a:pt x="27389" y="611756"/>
                  <a:pt x="0" y="584367"/>
                  <a:pt x="0" y="550580"/>
                </a:cubicBezTo>
                <a:lnTo>
                  <a:pt x="0" y="61176"/>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6493" tIns="36968" rIns="46493" bIns="36968"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Data annotation</a:t>
            </a:r>
          </a:p>
        </p:txBody>
      </p:sp>
      <p:sp>
        <p:nvSpPr>
          <p:cNvPr id="32" name="Freeform: Shape 31">
            <a:extLst>
              <a:ext uri="{FF2B5EF4-FFF2-40B4-BE49-F238E27FC236}">
                <a16:creationId xmlns:a16="http://schemas.microsoft.com/office/drawing/2014/main" id="{65A1C0CD-C599-3D07-A4FF-8530FFF1E61E}"/>
              </a:ext>
            </a:extLst>
          </p:cNvPr>
          <p:cNvSpPr/>
          <p:nvPr/>
        </p:nvSpPr>
        <p:spPr>
          <a:xfrm>
            <a:off x="3128891" y="2325073"/>
            <a:ext cx="174846" cy="3328267"/>
          </a:xfrm>
          <a:custGeom>
            <a:avLst/>
            <a:gdLst/>
            <a:ahLst/>
            <a:cxnLst/>
            <a:rect l="0" t="0" r="0" b="0"/>
            <a:pathLst>
              <a:path>
                <a:moveTo>
                  <a:pt x="0" y="0"/>
                </a:moveTo>
                <a:lnTo>
                  <a:pt x="0" y="3461670"/>
                </a:lnTo>
                <a:lnTo>
                  <a:pt x="180591" y="3461670"/>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3" name="Freeform: Shape 32">
            <a:extLst>
              <a:ext uri="{FF2B5EF4-FFF2-40B4-BE49-F238E27FC236}">
                <a16:creationId xmlns:a16="http://schemas.microsoft.com/office/drawing/2014/main" id="{16DD2E00-8981-F3FE-EC25-32E0DB9DBC42}"/>
              </a:ext>
            </a:extLst>
          </p:cNvPr>
          <p:cNvSpPr/>
          <p:nvPr/>
        </p:nvSpPr>
        <p:spPr>
          <a:xfrm>
            <a:off x="3303735" y="5220205"/>
            <a:ext cx="1475955" cy="866271"/>
          </a:xfrm>
          <a:custGeom>
            <a:avLst/>
            <a:gdLst>
              <a:gd name="connsiteX0" fmla="*/ 0 w 1715650"/>
              <a:gd name="connsiteY0" fmla="*/ 90099 h 900993"/>
              <a:gd name="connsiteX1" fmla="*/ 90099 w 1715650"/>
              <a:gd name="connsiteY1" fmla="*/ 0 h 900993"/>
              <a:gd name="connsiteX2" fmla="*/ 1625551 w 1715650"/>
              <a:gd name="connsiteY2" fmla="*/ 0 h 900993"/>
              <a:gd name="connsiteX3" fmla="*/ 1715650 w 1715650"/>
              <a:gd name="connsiteY3" fmla="*/ 90099 h 900993"/>
              <a:gd name="connsiteX4" fmla="*/ 1715650 w 1715650"/>
              <a:gd name="connsiteY4" fmla="*/ 810894 h 900993"/>
              <a:gd name="connsiteX5" fmla="*/ 1625551 w 1715650"/>
              <a:gd name="connsiteY5" fmla="*/ 900993 h 900993"/>
              <a:gd name="connsiteX6" fmla="*/ 90099 w 1715650"/>
              <a:gd name="connsiteY6" fmla="*/ 900993 h 900993"/>
              <a:gd name="connsiteX7" fmla="*/ 0 w 1715650"/>
              <a:gd name="connsiteY7" fmla="*/ 810894 h 900993"/>
              <a:gd name="connsiteX8" fmla="*/ 0 w 1715650"/>
              <a:gd name="connsiteY8" fmla="*/ 90099 h 90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650" h="900993">
                <a:moveTo>
                  <a:pt x="0" y="90099"/>
                </a:moveTo>
                <a:cubicBezTo>
                  <a:pt x="0" y="40339"/>
                  <a:pt x="40339" y="0"/>
                  <a:pt x="90099" y="0"/>
                </a:cubicBezTo>
                <a:lnTo>
                  <a:pt x="1625551" y="0"/>
                </a:lnTo>
                <a:cubicBezTo>
                  <a:pt x="1675311" y="0"/>
                  <a:pt x="1715650" y="40339"/>
                  <a:pt x="1715650" y="90099"/>
                </a:cubicBezTo>
                <a:lnTo>
                  <a:pt x="1715650" y="810894"/>
                </a:lnTo>
                <a:cubicBezTo>
                  <a:pt x="1715650" y="860654"/>
                  <a:pt x="1675311" y="900993"/>
                  <a:pt x="1625551" y="900993"/>
                </a:cubicBezTo>
                <a:lnTo>
                  <a:pt x="90099" y="900993"/>
                </a:lnTo>
                <a:cubicBezTo>
                  <a:pt x="40339" y="900993"/>
                  <a:pt x="0" y="860654"/>
                  <a:pt x="0" y="810894"/>
                </a:cubicBezTo>
                <a:lnTo>
                  <a:pt x="0" y="90099"/>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964" tIns="45439" rIns="54964" bIns="45439"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Standardizing dataset (eg. Canonicalization)</a:t>
            </a:r>
          </a:p>
        </p:txBody>
      </p:sp>
      <p:sp>
        <p:nvSpPr>
          <p:cNvPr id="34" name="Freeform: Shape 33">
            <a:extLst>
              <a:ext uri="{FF2B5EF4-FFF2-40B4-BE49-F238E27FC236}">
                <a16:creationId xmlns:a16="http://schemas.microsoft.com/office/drawing/2014/main" id="{F35161EC-C8C8-511A-BEC1-7896729C1C6F}"/>
              </a:ext>
            </a:extLst>
          </p:cNvPr>
          <p:cNvSpPr/>
          <p:nvPr/>
        </p:nvSpPr>
        <p:spPr>
          <a:xfrm>
            <a:off x="5174877" y="1447800"/>
            <a:ext cx="1744657" cy="866271"/>
          </a:xfrm>
          <a:custGeom>
            <a:avLst/>
            <a:gdLst>
              <a:gd name="connsiteX0" fmla="*/ 0 w 1801986"/>
              <a:gd name="connsiteY0" fmla="*/ 90099 h 900993"/>
              <a:gd name="connsiteX1" fmla="*/ 90099 w 1801986"/>
              <a:gd name="connsiteY1" fmla="*/ 0 h 900993"/>
              <a:gd name="connsiteX2" fmla="*/ 1711887 w 1801986"/>
              <a:gd name="connsiteY2" fmla="*/ 0 h 900993"/>
              <a:gd name="connsiteX3" fmla="*/ 1801986 w 1801986"/>
              <a:gd name="connsiteY3" fmla="*/ 90099 h 900993"/>
              <a:gd name="connsiteX4" fmla="*/ 1801986 w 1801986"/>
              <a:gd name="connsiteY4" fmla="*/ 810894 h 900993"/>
              <a:gd name="connsiteX5" fmla="*/ 1711887 w 1801986"/>
              <a:gd name="connsiteY5" fmla="*/ 900993 h 900993"/>
              <a:gd name="connsiteX6" fmla="*/ 90099 w 1801986"/>
              <a:gd name="connsiteY6" fmla="*/ 900993 h 900993"/>
              <a:gd name="connsiteX7" fmla="*/ 0 w 1801986"/>
              <a:gd name="connsiteY7" fmla="*/ 810894 h 900993"/>
              <a:gd name="connsiteX8" fmla="*/ 0 w 1801986"/>
              <a:gd name="connsiteY8" fmla="*/ 90099 h 90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1986" h="900993">
                <a:moveTo>
                  <a:pt x="0" y="90099"/>
                </a:moveTo>
                <a:cubicBezTo>
                  <a:pt x="0" y="40339"/>
                  <a:pt x="40339" y="0"/>
                  <a:pt x="90099" y="0"/>
                </a:cubicBezTo>
                <a:lnTo>
                  <a:pt x="1711887" y="0"/>
                </a:lnTo>
                <a:cubicBezTo>
                  <a:pt x="1761647" y="0"/>
                  <a:pt x="1801986" y="40339"/>
                  <a:pt x="1801986" y="90099"/>
                </a:cubicBezTo>
                <a:lnTo>
                  <a:pt x="1801986" y="810894"/>
                </a:lnTo>
                <a:cubicBezTo>
                  <a:pt x="1801986" y="860654"/>
                  <a:pt x="1761647" y="900993"/>
                  <a:pt x="1711887" y="900993"/>
                </a:cubicBezTo>
                <a:lnTo>
                  <a:pt x="90099" y="900993"/>
                </a:lnTo>
                <a:cubicBezTo>
                  <a:pt x="40339" y="900993"/>
                  <a:pt x="0" y="860654"/>
                  <a:pt x="0" y="810894"/>
                </a:cubicBezTo>
                <a:lnTo>
                  <a:pt x="0" y="90099"/>
                </a:lnTo>
                <a:close/>
              </a:path>
            </a:pathLst>
          </a:custGeom>
          <a:solidFill>
            <a:srgbClr val="0693E3"/>
          </a:solidFill>
          <a:ln>
            <a:noFill/>
          </a:ln>
          <a:effectLst/>
          <a:scene3d>
            <a:camera prst="orthographicFront"/>
            <a:lightRig rig="threePt" dir="t">
              <a:rot lat="0" lon="0" rev="7500000"/>
            </a:lightRig>
          </a:scene3d>
          <a:sp3d prstMaterial="plastic"/>
        </p:spPr>
        <p:style>
          <a:lnRef idx="0">
            <a:scrgbClr r="0" g="0" b="0"/>
          </a:lnRef>
          <a:fillRef idx="3">
            <a:scrgbClr r="0" g="0" b="0"/>
          </a:fillRef>
          <a:effectRef idx="2">
            <a:scrgbClr r="0" g="0" b="0"/>
          </a:effectRef>
          <a:fontRef idx="minor">
            <a:schemeClr val="lt1"/>
          </a:fontRef>
        </p:style>
        <p:txBody>
          <a:bodyPr spcFirstLastPara="0" vert="horz" wrap="square" lIns="64489" tIns="51789" rIns="64489" bIns="51789" numCol="1" spcCol="1270" anchor="ctr" anchorCtr="0">
            <a:noAutofit/>
          </a:bodyPr>
          <a:lstStyle/>
          <a:p>
            <a:pPr marL="0" lvl="0" indent="0" algn="ctr" defTabSz="889000">
              <a:lnSpc>
                <a:spcPct val="90000"/>
              </a:lnSpc>
              <a:spcBef>
                <a:spcPct val="0"/>
              </a:spcBef>
              <a:spcAft>
                <a:spcPct val="35000"/>
              </a:spcAft>
              <a:buNone/>
            </a:pPr>
            <a:r>
              <a:rPr lang="en-US" b="1" kern="1200" dirty="0">
                <a:latin typeface="Arial" panose="020B0604020202020204" pitchFamily="34" charset="0"/>
                <a:cs typeface="Arial" panose="020B0604020202020204" pitchFamily="34" charset="0"/>
              </a:rPr>
              <a:t>Model development</a:t>
            </a:r>
          </a:p>
        </p:txBody>
      </p:sp>
      <p:sp>
        <p:nvSpPr>
          <p:cNvPr id="35" name="Freeform: Shape 34">
            <a:extLst>
              <a:ext uri="{FF2B5EF4-FFF2-40B4-BE49-F238E27FC236}">
                <a16:creationId xmlns:a16="http://schemas.microsoft.com/office/drawing/2014/main" id="{1324C1F1-7957-65F0-3931-42E8F61B461C}"/>
              </a:ext>
            </a:extLst>
          </p:cNvPr>
          <p:cNvSpPr/>
          <p:nvPr/>
        </p:nvSpPr>
        <p:spPr>
          <a:xfrm>
            <a:off x="5300519" y="2314071"/>
            <a:ext cx="174465" cy="533831"/>
          </a:xfrm>
          <a:custGeom>
            <a:avLst/>
            <a:gdLst/>
            <a:ahLst/>
            <a:cxnLst/>
            <a:rect l="0" t="0" r="0" b="0"/>
            <a:pathLst>
              <a:path>
                <a:moveTo>
                  <a:pt x="0" y="0"/>
                </a:moveTo>
                <a:lnTo>
                  <a:pt x="0" y="555228"/>
                </a:lnTo>
                <a:lnTo>
                  <a:pt x="180198" y="555228"/>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6" name="Freeform: Shape 35">
            <a:extLst>
              <a:ext uri="{FF2B5EF4-FFF2-40B4-BE49-F238E27FC236}">
                <a16:creationId xmlns:a16="http://schemas.microsoft.com/office/drawing/2014/main" id="{FEE05C65-49B8-7164-E268-2C2F654B00AD}"/>
              </a:ext>
            </a:extLst>
          </p:cNvPr>
          <p:cNvSpPr/>
          <p:nvPr/>
        </p:nvSpPr>
        <p:spPr>
          <a:xfrm>
            <a:off x="5474985" y="2530639"/>
            <a:ext cx="1425734" cy="634526"/>
          </a:xfrm>
          <a:custGeom>
            <a:avLst/>
            <a:gdLst>
              <a:gd name="connsiteX0" fmla="*/ 0 w 1650490"/>
              <a:gd name="connsiteY0" fmla="*/ 65996 h 659959"/>
              <a:gd name="connsiteX1" fmla="*/ 65996 w 1650490"/>
              <a:gd name="connsiteY1" fmla="*/ 0 h 659959"/>
              <a:gd name="connsiteX2" fmla="*/ 1584494 w 1650490"/>
              <a:gd name="connsiteY2" fmla="*/ 0 h 659959"/>
              <a:gd name="connsiteX3" fmla="*/ 1650490 w 1650490"/>
              <a:gd name="connsiteY3" fmla="*/ 65996 h 659959"/>
              <a:gd name="connsiteX4" fmla="*/ 1650490 w 1650490"/>
              <a:gd name="connsiteY4" fmla="*/ 593963 h 659959"/>
              <a:gd name="connsiteX5" fmla="*/ 1584494 w 1650490"/>
              <a:gd name="connsiteY5" fmla="*/ 659959 h 659959"/>
              <a:gd name="connsiteX6" fmla="*/ 65996 w 1650490"/>
              <a:gd name="connsiteY6" fmla="*/ 659959 h 659959"/>
              <a:gd name="connsiteX7" fmla="*/ 0 w 1650490"/>
              <a:gd name="connsiteY7" fmla="*/ 593963 h 659959"/>
              <a:gd name="connsiteX8" fmla="*/ 0 w 1650490"/>
              <a:gd name="connsiteY8" fmla="*/ 65996 h 65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490" h="659959">
                <a:moveTo>
                  <a:pt x="0" y="65996"/>
                </a:moveTo>
                <a:cubicBezTo>
                  <a:pt x="0" y="29547"/>
                  <a:pt x="29547" y="0"/>
                  <a:pt x="65996" y="0"/>
                </a:cubicBezTo>
                <a:lnTo>
                  <a:pt x="1584494" y="0"/>
                </a:lnTo>
                <a:cubicBezTo>
                  <a:pt x="1620943" y="0"/>
                  <a:pt x="1650490" y="29547"/>
                  <a:pt x="1650490" y="65996"/>
                </a:cubicBezTo>
                <a:lnTo>
                  <a:pt x="1650490" y="593963"/>
                </a:lnTo>
                <a:cubicBezTo>
                  <a:pt x="1650490" y="630412"/>
                  <a:pt x="1620943" y="659959"/>
                  <a:pt x="1584494" y="659959"/>
                </a:cubicBezTo>
                <a:lnTo>
                  <a:pt x="65996" y="659959"/>
                </a:lnTo>
                <a:cubicBezTo>
                  <a:pt x="29547" y="659959"/>
                  <a:pt x="0" y="630412"/>
                  <a:pt x="0" y="593963"/>
                </a:cubicBezTo>
                <a:lnTo>
                  <a:pt x="0" y="65996"/>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905" tIns="38380" rIns="47905" bIns="38380"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Data preprocessing</a:t>
            </a:r>
          </a:p>
        </p:txBody>
      </p:sp>
      <p:sp>
        <p:nvSpPr>
          <p:cNvPr id="37" name="Freeform: Shape 36">
            <a:extLst>
              <a:ext uri="{FF2B5EF4-FFF2-40B4-BE49-F238E27FC236}">
                <a16:creationId xmlns:a16="http://schemas.microsoft.com/office/drawing/2014/main" id="{301C75F0-6CB1-FA0E-4CC0-7F304C32AC14}"/>
              </a:ext>
            </a:extLst>
          </p:cNvPr>
          <p:cNvSpPr/>
          <p:nvPr/>
        </p:nvSpPr>
        <p:spPr>
          <a:xfrm>
            <a:off x="5300519" y="2314071"/>
            <a:ext cx="174465" cy="1394294"/>
          </a:xfrm>
          <a:custGeom>
            <a:avLst/>
            <a:gdLst/>
            <a:ahLst/>
            <a:cxnLst/>
            <a:rect l="0" t="0" r="0" b="0"/>
            <a:pathLst>
              <a:path>
                <a:moveTo>
                  <a:pt x="0" y="0"/>
                </a:moveTo>
                <a:lnTo>
                  <a:pt x="0" y="1450180"/>
                </a:lnTo>
                <a:lnTo>
                  <a:pt x="180198" y="1450180"/>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8" name="Freeform: Shape 37">
            <a:extLst>
              <a:ext uri="{FF2B5EF4-FFF2-40B4-BE49-F238E27FC236}">
                <a16:creationId xmlns:a16="http://schemas.microsoft.com/office/drawing/2014/main" id="{610F267A-F344-18A8-3F1B-D2C6AB32D0FB}"/>
              </a:ext>
            </a:extLst>
          </p:cNvPr>
          <p:cNvSpPr/>
          <p:nvPr/>
        </p:nvSpPr>
        <p:spPr>
          <a:xfrm>
            <a:off x="5474985" y="3381734"/>
            <a:ext cx="1444550" cy="653264"/>
          </a:xfrm>
          <a:custGeom>
            <a:avLst/>
            <a:gdLst>
              <a:gd name="connsiteX0" fmla="*/ 0 w 1672272"/>
              <a:gd name="connsiteY0" fmla="*/ 67945 h 679448"/>
              <a:gd name="connsiteX1" fmla="*/ 67945 w 1672272"/>
              <a:gd name="connsiteY1" fmla="*/ 0 h 679448"/>
              <a:gd name="connsiteX2" fmla="*/ 1604327 w 1672272"/>
              <a:gd name="connsiteY2" fmla="*/ 0 h 679448"/>
              <a:gd name="connsiteX3" fmla="*/ 1672272 w 1672272"/>
              <a:gd name="connsiteY3" fmla="*/ 67945 h 679448"/>
              <a:gd name="connsiteX4" fmla="*/ 1672272 w 1672272"/>
              <a:gd name="connsiteY4" fmla="*/ 611503 h 679448"/>
              <a:gd name="connsiteX5" fmla="*/ 1604327 w 1672272"/>
              <a:gd name="connsiteY5" fmla="*/ 679448 h 679448"/>
              <a:gd name="connsiteX6" fmla="*/ 67945 w 1672272"/>
              <a:gd name="connsiteY6" fmla="*/ 679448 h 679448"/>
              <a:gd name="connsiteX7" fmla="*/ 0 w 1672272"/>
              <a:gd name="connsiteY7" fmla="*/ 611503 h 679448"/>
              <a:gd name="connsiteX8" fmla="*/ 0 w 1672272"/>
              <a:gd name="connsiteY8" fmla="*/ 67945 h 67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272" h="679448">
                <a:moveTo>
                  <a:pt x="0" y="67945"/>
                </a:moveTo>
                <a:cubicBezTo>
                  <a:pt x="0" y="30420"/>
                  <a:pt x="30420" y="0"/>
                  <a:pt x="67945" y="0"/>
                </a:cubicBezTo>
                <a:lnTo>
                  <a:pt x="1604327" y="0"/>
                </a:lnTo>
                <a:cubicBezTo>
                  <a:pt x="1641852" y="0"/>
                  <a:pt x="1672272" y="30420"/>
                  <a:pt x="1672272" y="67945"/>
                </a:cubicBezTo>
                <a:lnTo>
                  <a:pt x="1672272" y="611503"/>
                </a:lnTo>
                <a:cubicBezTo>
                  <a:pt x="1672272" y="649028"/>
                  <a:pt x="1641852" y="679448"/>
                  <a:pt x="1604327" y="679448"/>
                </a:cubicBezTo>
                <a:lnTo>
                  <a:pt x="67945" y="679448"/>
                </a:lnTo>
                <a:cubicBezTo>
                  <a:pt x="30420" y="679448"/>
                  <a:pt x="0" y="649028"/>
                  <a:pt x="0" y="611503"/>
                </a:cubicBezTo>
                <a:lnTo>
                  <a:pt x="0" y="67945"/>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475" tIns="38950" rIns="48475" bIns="38950"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Feature engineering</a:t>
            </a:r>
          </a:p>
        </p:txBody>
      </p:sp>
      <p:sp>
        <p:nvSpPr>
          <p:cNvPr id="39" name="Freeform: Shape 38">
            <a:extLst>
              <a:ext uri="{FF2B5EF4-FFF2-40B4-BE49-F238E27FC236}">
                <a16:creationId xmlns:a16="http://schemas.microsoft.com/office/drawing/2014/main" id="{7B49D12C-DC65-F317-47B0-6BBD2B7F5842}"/>
              </a:ext>
            </a:extLst>
          </p:cNvPr>
          <p:cNvSpPr/>
          <p:nvPr/>
        </p:nvSpPr>
        <p:spPr>
          <a:xfrm>
            <a:off x="5300519" y="2314071"/>
            <a:ext cx="174465" cy="2276578"/>
          </a:xfrm>
          <a:custGeom>
            <a:avLst/>
            <a:gdLst/>
            <a:ahLst/>
            <a:cxnLst/>
            <a:rect l="0" t="0" r="0" b="0"/>
            <a:pathLst>
              <a:path>
                <a:moveTo>
                  <a:pt x="0" y="0"/>
                </a:moveTo>
                <a:lnTo>
                  <a:pt x="0" y="2367828"/>
                </a:lnTo>
                <a:lnTo>
                  <a:pt x="180198" y="2367828"/>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0" name="Freeform: Shape 39">
            <a:extLst>
              <a:ext uri="{FF2B5EF4-FFF2-40B4-BE49-F238E27FC236}">
                <a16:creationId xmlns:a16="http://schemas.microsoft.com/office/drawing/2014/main" id="{71963B04-5BE6-5C6C-C6D9-C3DBCC832E5A}"/>
              </a:ext>
            </a:extLst>
          </p:cNvPr>
          <p:cNvSpPr/>
          <p:nvPr/>
        </p:nvSpPr>
        <p:spPr>
          <a:xfrm>
            <a:off x="5474986" y="4251566"/>
            <a:ext cx="1439594" cy="678169"/>
          </a:xfrm>
          <a:custGeom>
            <a:avLst/>
            <a:gdLst>
              <a:gd name="connsiteX0" fmla="*/ 0 w 1666535"/>
              <a:gd name="connsiteY0" fmla="*/ 70535 h 705351"/>
              <a:gd name="connsiteX1" fmla="*/ 70535 w 1666535"/>
              <a:gd name="connsiteY1" fmla="*/ 0 h 705351"/>
              <a:gd name="connsiteX2" fmla="*/ 1596000 w 1666535"/>
              <a:gd name="connsiteY2" fmla="*/ 0 h 705351"/>
              <a:gd name="connsiteX3" fmla="*/ 1666535 w 1666535"/>
              <a:gd name="connsiteY3" fmla="*/ 70535 h 705351"/>
              <a:gd name="connsiteX4" fmla="*/ 1666535 w 1666535"/>
              <a:gd name="connsiteY4" fmla="*/ 634816 h 705351"/>
              <a:gd name="connsiteX5" fmla="*/ 1596000 w 1666535"/>
              <a:gd name="connsiteY5" fmla="*/ 705351 h 705351"/>
              <a:gd name="connsiteX6" fmla="*/ 70535 w 1666535"/>
              <a:gd name="connsiteY6" fmla="*/ 705351 h 705351"/>
              <a:gd name="connsiteX7" fmla="*/ 0 w 1666535"/>
              <a:gd name="connsiteY7" fmla="*/ 634816 h 705351"/>
              <a:gd name="connsiteX8" fmla="*/ 0 w 1666535"/>
              <a:gd name="connsiteY8" fmla="*/ 70535 h 70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535" h="705351">
                <a:moveTo>
                  <a:pt x="0" y="70535"/>
                </a:moveTo>
                <a:cubicBezTo>
                  <a:pt x="0" y="31580"/>
                  <a:pt x="31580" y="0"/>
                  <a:pt x="70535" y="0"/>
                </a:cubicBezTo>
                <a:lnTo>
                  <a:pt x="1596000" y="0"/>
                </a:lnTo>
                <a:cubicBezTo>
                  <a:pt x="1634955" y="0"/>
                  <a:pt x="1666535" y="31580"/>
                  <a:pt x="1666535" y="70535"/>
                </a:cubicBezTo>
                <a:lnTo>
                  <a:pt x="1666535" y="634816"/>
                </a:lnTo>
                <a:cubicBezTo>
                  <a:pt x="1666535" y="673771"/>
                  <a:pt x="1634955" y="705351"/>
                  <a:pt x="1596000" y="705351"/>
                </a:cubicBezTo>
                <a:lnTo>
                  <a:pt x="70535" y="705351"/>
                </a:lnTo>
                <a:cubicBezTo>
                  <a:pt x="31580" y="705351"/>
                  <a:pt x="0" y="673771"/>
                  <a:pt x="0" y="634816"/>
                </a:cubicBezTo>
                <a:lnTo>
                  <a:pt x="0" y="70535"/>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234" tIns="39709" rIns="49234" bIns="39709"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Model building and cross validation</a:t>
            </a:r>
          </a:p>
        </p:txBody>
      </p:sp>
      <p:sp>
        <p:nvSpPr>
          <p:cNvPr id="41" name="Freeform: Shape 40">
            <a:extLst>
              <a:ext uri="{FF2B5EF4-FFF2-40B4-BE49-F238E27FC236}">
                <a16:creationId xmlns:a16="http://schemas.microsoft.com/office/drawing/2014/main" id="{08E6D360-A5B3-8E51-3D5E-FA9E9C27C88C}"/>
              </a:ext>
            </a:extLst>
          </p:cNvPr>
          <p:cNvSpPr/>
          <p:nvPr/>
        </p:nvSpPr>
        <p:spPr>
          <a:xfrm>
            <a:off x="5300519" y="2314071"/>
            <a:ext cx="201627" cy="3110842"/>
          </a:xfrm>
          <a:custGeom>
            <a:avLst/>
            <a:gdLst/>
            <a:ahLst/>
            <a:cxnLst/>
            <a:rect l="0" t="0" r="0" b="0"/>
            <a:pathLst>
              <a:path>
                <a:moveTo>
                  <a:pt x="0" y="0"/>
                </a:moveTo>
                <a:lnTo>
                  <a:pt x="0" y="3235530"/>
                </a:lnTo>
                <a:lnTo>
                  <a:pt x="208252" y="3235530"/>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2" name="Freeform: Shape 41">
            <a:extLst>
              <a:ext uri="{FF2B5EF4-FFF2-40B4-BE49-F238E27FC236}">
                <a16:creationId xmlns:a16="http://schemas.microsoft.com/office/drawing/2014/main" id="{539D0F87-88A1-52BD-7E34-356F90B6A878}"/>
              </a:ext>
            </a:extLst>
          </p:cNvPr>
          <p:cNvSpPr/>
          <p:nvPr/>
        </p:nvSpPr>
        <p:spPr>
          <a:xfrm>
            <a:off x="5502146" y="5225072"/>
            <a:ext cx="1417851" cy="650847"/>
          </a:xfrm>
          <a:custGeom>
            <a:avLst/>
            <a:gdLst>
              <a:gd name="connsiteX0" fmla="*/ 0 w 1641365"/>
              <a:gd name="connsiteY0" fmla="*/ 67693 h 676934"/>
              <a:gd name="connsiteX1" fmla="*/ 67693 w 1641365"/>
              <a:gd name="connsiteY1" fmla="*/ 0 h 676934"/>
              <a:gd name="connsiteX2" fmla="*/ 1573672 w 1641365"/>
              <a:gd name="connsiteY2" fmla="*/ 0 h 676934"/>
              <a:gd name="connsiteX3" fmla="*/ 1641365 w 1641365"/>
              <a:gd name="connsiteY3" fmla="*/ 67693 h 676934"/>
              <a:gd name="connsiteX4" fmla="*/ 1641365 w 1641365"/>
              <a:gd name="connsiteY4" fmla="*/ 609241 h 676934"/>
              <a:gd name="connsiteX5" fmla="*/ 1573672 w 1641365"/>
              <a:gd name="connsiteY5" fmla="*/ 676934 h 676934"/>
              <a:gd name="connsiteX6" fmla="*/ 67693 w 1641365"/>
              <a:gd name="connsiteY6" fmla="*/ 676934 h 676934"/>
              <a:gd name="connsiteX7" fmla="*/ 0 w 1641365"/>
              <a:gd name="connsiteY7" fmla="*/ 609241 h 676934"/>
              <a:gd name="connsiteX8" fmla="*/ 0 w 1641365"/>
              <a:gd name="connsiteY8" fmla="*/ 67693 h 67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1365" h="676934">
                <a:moveTo>
                  <a:pt x="0" y="67693"/>
                </a:moveTo>
                <a:cubicBezTo>
                  <a:pt x="0" y="30307"/>
                  <a:pt x="30307" y="0"/>
                  <a:pt x="67693" y="0"/>
                </a:cubicBezTo>
                <a:lnTo>
                  <a:pt x="1573672" y="0"/>
                </a:lnTo>
                <a:cubicBezTo>
                  <a:pt x="1611058" y="0"/>
                  <a:pt x="1641365" y="30307"/>
                  <a:pt x="1641365" y="67693"/>
                </a:cubicBezTo>
                <a:lnTo>
                  <a:pt x="1641365" y="609241"/>
                </a:lnTo>
                <a:cubicBezTo>
                  <a:pt x="1641365" y="646627"/>
                  <a:pt x="1611058" y="676934"/>
                  <a:pt x="1573672" y="676934"/>
                </a:cubicBezTo>
                <a:lnTo>
                  <a:pt x="67693" y="676934"/>
                </a:lnTo>
                <a:cubicBezTo>
                  <a:pt x="30307" y="676934"/>
                  <a:pt x="0" y="646627"/>
                  <a:pt x="0" y="609241"/>
                </a:cubicBezTo>
                <a:lnTo>
                  <a:pt x="0" y="67693"/>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402" tIns="38877" rIns="48402" bIns="38877"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Model evaluation and assessment</a:t>
            </a:r>
          </a:p>
        </p:txBody>
      </p:sp>
      <p:sp>
        <p:nvSpPr>
          <p:cNvPr id="43" name="Freeform: Shape 42">
            <a:extLst>
              <a:ext uri="{FF2B5EF4-FFF2-40B4-BE49-F238E27FC236}">
                <a16:creationId xmlns:a16="http://schemas.microsoft.com/office/drawing/2014/main" id="{BB8AA999-4962-22E7-1859-CBE64D836DD8}"/>
              </a:ext>
            </a:extLst>
          </p:cNvPr>
          <p:cNvSpPr/>
          <p:nvPr/>
        </p:nvSpPr>
        <p:spPr>
          <a:xfrm>
            <a:off x="7337229" y="1447800"/>
            <a:ext cx="1744657" cy="866271"/>
          </a:xfrm>
          <a:custGeom>
            <a:avLst/>
            <a:gdLst>
              <a:gd name="connsiteX0" fmla="*/ 0 w 1801986"/>
              <a:gd name="connsiteY0" fmla="*/ 90099 h 900993"/>
              <a:gd name="connsiteX1" fmla="*/ 90099 w 1801986"/>
              <a:gd name="connsiteY1" fmla="*/ 0 h 900993"/>
              <a:gd name="connsiteX2" fmla="*/ 1711887 w 1801986"/>
              <a:gd name="connsiteY2" fmla="*/ 0 h 900993"/>
              <a:gd name="connsiteX3" fmla="*/ 1801986 w 1801986"/>
              <a:gd name="connsiteY3" fmla="*/ 90099 h 900993"/>
              <a:gd name="connsiteX4" fmla="*/ 1801986 w 1801986"/>
              <a:gd name="connsiteY4" fmla="*/ 810894 h 900993"/>
              <a:gd name="connsiteX5" fmla="*/ 1711887 w 1801986"/>
              <a:gd name="connsiteY5" fmla="*/ 900993 h 900993"/>
              <a:gd name="connsiteX6" fmla="*/ 90099 w 1801986"/>
              <a:gd name="connsiteY6" fmla="*/ 900993 h 900993"/>
              <a:gd name="connsiteX7" fmla="*/ 0 w 1801986"/>
              <a:gd name="connsiteY7" fmla="*/ 810894 h 900993"/>
              <a:gd name="connsiteX8" fmla="*/ 0 w 1801986"/>
              <a:gd name="connsiteY8" fmla="*/ 90099 h 90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1986" h="900993">
                <a:moveTo>
                  <a:pt x="0" y="90099"/>
                </a:moveTo>
                <a:cubicBezTo>
                  <a:pt x="0" y="40339"/>
                  <a:pt x="40339" y="0"/>
                  <a:pt x="90099" y="0"/>
                </a:cubicBezTo>
                <a:lnTo>
                  <a:pt x="1711887" y="0"/>
                </a:lnTo>
                <a:cubicBezTo>
                  <a:pt x="1761647" y="0"/>
                  <a:pt x="1801986" y="40339"/>
                  <a:pt x="1801986" y="90099"/>
                </a:cubicBezTo>
                <a:lnTo>
                  <a:pt x="1801986" y="810894"/>
                </a:lnTo>
                <a:cubicBezTo>
                  <a:pt x="1801986" y="860654"/>
                  <a:pt x="1761647" y="900993"/>
                  <a:pt x="1711887" y="900993"/>
                </a:cubicBezTo>
                <a:lnTo>
                  <a:pt x="90099" y="900993"/>
                </a:lnTo>
                <a:cubicBezTo>
                  <a:pt x="40339" y="900993"/>
                  <a:pt x="0" y="860654"/>
                  <a:pt x="0" y="810894"/>
                </a:cubicBezTo>
                <a:lnTo>
                  <a:pt x="0" y="90099"/>
                </a:lnTo>
                <a:close/>
              </a:path>
            </a:pathLst>
          </a:custGeom>
          <a:solidFill>
            <a:srgbClr val="0693E3"/>
          </a:solidFill>
          <a:ln>
            <a:noFill/>
          </a:ln>
          <a:effectLst/>
          <a:scene3d>
            <a:camera prst="orthographicFront"/>
            <a:lightRig rig="threePt" dir="t">
              <a:rot lat="0" lon="0" rev="7500000"/>
            </a:lightRig>
          </a:scene3d>
          <a:sp3d prstMaterial="plastic"/>
        </p:spPr>
        <p:style>
          <a:lnRef idx="0">
            <a:scrgbClr r="0" g="0" b="0"/>
          </a:lnRef>
          <a:fillRef idx="3">
            <a:scrgbClr r="0" g="0" b="0"/>
          </a:fillRef>
          <a:effectRef idx="2">
            <a:scrgbClr r="0" g="0" b="0"/>
          </a:effectRef>
          <a:fontRef idx="minor">
            <a:schemeClr val="lt1"/>
          </a:fontRef>
        </p:style>
        <p:txBody>
          <a:bodyPr spcFirstLastPara="0" vert="horz" wrap="square" lIns="64489" tIns="51789" rIns="64489" bIns="51789" numCol="1" spcCol="1270" anchor="ctr" anchorCtr="0">
            <a:noAutofit/>
          </a:bodyPr>
          <a:lstStyle/>
          <a:p>
            <a:pPr marL="0" lvl="0" indent="0" algn="ctr" defTabSz="889000">
              <a:lnSpc>
                <a:spcPct val="90000"/>
              </a:lnSpc>
              <a:spcBef>
                <a:spcPct val="0"/>
              </a:spcBef>
              <a:spcAft>
                <a:spcPct val="35000"/>
              </a:spcAft>
              <a:buNone/>
            </a:pPr>
            <a:r>
              <a:rPr lang="en-US" b="1" kern="1200" dirty="0">
                <a:latin typeface="Arial" panose="020B0604020202020204" pitchFamily="34" charset="0"/>
                <a:cs typeface="Arial" panose="020B0604020202020204" pitchFamily="34" charset="0"/>
              </a:rPr>
              <a:t>Model validation</a:t>
            </a:r>
          </a:p>
        </p:txBody>
      </p:sp>
      <p:sp>
        <p:nvSpPr>
          <p:cNvPr id="44" name="Freeform: Shape 43">
            <a:extLst>
              <a:ext uri="{FF2B5EF4-FFF2-40B4-BE49-F238E27FC236}">
                <a16:creationId xmlns:a16="http://schemas.microsoft.com/office/drawing/2014/main" id="{67CB436B-E514-C809-905D-2A19C8943013}"/>
              </a:ext>
            </a:extLst>
          </p:cNvPr>
          <p:cNvSpPr/>
          <p:nvPr/>
        </p:nvSpPr>
        <p:spPr>
          <a:xfrm>
            <a:off x="7453676" y="2314071"/>
            <a:ext cx="174465" cy="561703"/>
          </a:xfrm>
          <a:custGeom>
            <a:avLst/>
            <a:gdLst/>
            <a:ahLst/>
            <a:cxnLst/>
            <a:rect l="0" t="0" r="0" b="0"/>
            <a:pathLst>
              <a:path>
                <a:moveTo>
                  <a:pt x="0" y="0"/>
                </a:moveTo>
                <a:lnTo>
                  <a:pt x="0" y="584217"/>
                </a:lnTo>
                <a:lnTo>
                  <a:pt x="180198" y="584217"/>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5" name="Freeform: Shape 44">
            <a:extLst>
              <a:ext uri="{FF2B5EF4-FFF2-40B4-BE49-F238E27FC236}">
                <a16:creationId xmlns:a16="http://schemas.microsoft.com/office/drawing/2014/main" id="{216FA355-0F9E-0D6C-2CFD-B985BBD06AA1}"/>
              </a:ext>
            </a:extLst>
          </p:cNvPr>
          <p:cNvSpPr/>
          <p:nvPr/>
        </p:nvSpPr>
        <p:spPr>
          <a:xfrm>
            <a:off x="7628142" y="2530639"/>
            <a:ext cx="1468042" cy="690271"/>
          </a:xfrm>
          <a:custGeom>
            <a:avLst/>
            <a:gdLst>
              <a:gd name="connsiteX0" fmla="*/ 0 w 1650447"/>
              <a:gd name="connsiteY0" fmla="*/ 71794 h 717938"/>
              <a:gd name="connsiteX1" fmla="*/ 71794 w 1650447"/>
              <a:gd name="connsiteY1" fmla="*/ 0 h 717938"/>
              <a:gd name="connsiteX2" fmla="*/ 1578653 w 1650447"/>
              <a:gd name="connsiteY2" fmla="*/ 0 h 717938"/>
              <a:gd name="connsiteX3" fmla="*/ 1650447 w 1650447"/>
              <a:gd name="connsiteY3" fmla="*/ 71794 h 717938"/>
              <a:gd name="connsiteX4" fmla="*/ 1650447 w 1650447"/>
              <a:gd name="connsiteY4" fmla="*/ 646144 h 717938"/>
              <a:gd name="connsiteX5" fmla="*/ 1578653 w 1650447"/>
              <a:gd name="connsiteY5" fmla="*/ 717938 h 717938"/>
              <a:gd name="connsiteX6" fmla="*/ 71794 w 1650447"/>
              <a:gd name="connsiteY6" fmla="*/ 717938 h 717938"/>
              <a:gd name="connsiteX7" fmla="*/ 0 w 1650447"/>
              <a:gd name="connsiteY7" fmla="*/ 646144 h 717938"/>
              <a:gd name="connsiteX8" fmla="*/ 0 w 1650447"/>
              <a:gd name="connsiteY8" fmla="*/ 71794 h 71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447" h="717938">
                <a:moveTo>
                  <a:pt x="0" y="71794"/>
                </a:moveTo>
                <a:cubicBezTo>
                  <a:pt x="0" y="32143"/>
                  <a:pt x="32143" y="0"/>
                  <a:pt x="71794" y="0"/>
                </a:cubicBezTo>
                <a:lnTo>
                  <a:pt x="1578653" y="0"/>
                </a:lnTo>
                <a:cubicBezTo>
                  <a:pt x="1618304" y="0"/>
                  <a:pt x="1650447" y="32143"/>
                  <a:pt x="1650447" y="71794"/>
                </a:cubicBezTo>
                <a:lnTo>
                  <a:pt x="1650447" y="646144"/>
                </a:lnTo>
                <a:cubicBezTo>
                  <a:pt x="1650447" y="685795"/>
                  <a:pt x="1618304" y="717938"/>
                  <a:pt x="1578653" y="717938"/>
                </a:cubicBezTo>
                <a:lnTo>
                  <a:pt x="71794" y="717938"/>
                </a:lnTo>
                <a:cubicBezTo>
                  <a:pt x="32143" y="717938"/>
                  <a:pt x="0" y="685795"/>
                  <a:pt x="0" y="646144"/>
                </a:cubicBezTo>
                <a:lnTo>
                  <a:pt x="0" y="71794"/>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603" tIns="40078" rIns="49603" bIns="40078"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Testing dataset collection</a:t>
            </a:r>
          </a:p>
        </p:txBody>
      </p:sp>
      <p:sp>
        <p:nvSpPr>
          <p:cNvPr id="46" name="Freeform: Shape 45">
            <a:extLst>
              <a:ext uri="{FF2B5EF4-FFF2-40B4-BE49-F238E27FC236}">
                <a16:creationId xmlns:a16="http://schemas.microsoft.com/office/drawing/2014/main" id="{4F5A2588-22FA-3E88-E946-4B9E648D1DD0}"/>
              </a:ext>
            </a:extLst>
          </p:cNvPr>
          <p:cNvSpPr/>
          <p:nvPr/>
        </p:nvSpPr>
        <p:spPr>
          <a:xfrm>
            <a:off x="7453676" y="2314071"/>
            <a:ext cx="174465" cy="1450039"/>
          </a:xfrm>
          <a:custGeom>
            <a:avLst/>
            <a:gdLst/>
            <a:ahLst/>
            <a:cxnLst/>
            <a:rect l="0" t="0" r="0" b="0"/>
            <a:pathLst>
              <a:path>
                <a:moveTo>
                  <a:pt x="0" y="0"/>
                </a:moveTo>
                <a:lnTo>
                  <a:pt x="0" y="1508159"/>
                </a:lnTo>
                <a:lnTo>
                  <a:pt x="180198" y="1508159"/>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7" name="Freeform: Shape 46">
            <a:extLst>
              <a:ext uri="{FF2B5EF4-FFF2-40B4-BE49-F238E27FC236}">
                <a16:creationId xmlns:a16="http://schemas.microsoft.com/office/drawing/2014/main" id="{21D3BA66-5D3D-CB8F-816D-6B4A1AAB8234}"/>
              </a:ext>
            </a:extLst>
          </p:cNvPr>
          <p:cNvSpPr/>
          <p:nvPr/>
        </p:nvSpPr>
        <p:spPr>
          <a:xfrm>
            <a:off x="7628143" y="3437478"/>
            <a:ext cx="1453745" cy="653264"/>
          </a:xfrm>
          <a:custGeom>
            <a:avLst/>
            <a:gdLst>
              <a:gd name="connsiteX0" fmla="*/ 0 w 1634373"/>
              <a:gd name="connsiteY0" fmla="*/ 67945 h 679448"/>
              <a:gd name="connsiteX1" fmla="*/ 67945 w 1634373"/>
              <a:gd name="connsiteY1" fmla="*/ 0 h 679448"/>
              <a:gd name="connsiteX2" fmla="*/ 1566428 w 1634373"/>
              <a:gd name="connsiteY2" fmla="*/ 0 h 679448"/>
              <a:gd name="connsiteX3" fmla="*/ 1634373 w 1634373"/>
              <a:gd name="connsiteY3" fmla="*/ 67945 h 679448"/>
              <a:gd name="connsiteX4" fmla="*/ 1634373 w 1634373"/>
              <a:gd name="connsiteY4" fmla="*/ 611503 h 679448"/>
              <a:gd name="connsiteX5" fmla="*/ 1566428 w 1634373"/>
              <a:gd name="connsiteY5" fmla="*/ 679448 h 679448"/>
              <a:gd name="connsiteX6" fmla="*/ 67945 w 1634373"/>
              <a:gd name="connsiteY6" fmla="*/ 679448 h 679448"/>
              <a:gd name="connsiteX7" fmla="*/ 0 w 1634373"/>
              <a:gd name="connsiteY7" fmla="*/ 611503 h 679448"/>
              <a:gd name="connsiteX8" fmla="*/ 0 w 1634373"/>
              <a:gd name="connsiteY8" fmla="*/ 67945 h 67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373" h="679448">
                <a:moveTo>
                  <a:pt x="0" y="67945"/>
                </a:moveTo>
                <a:cubicBezTo>
                  <a:pt x="0" y="30420"/>
                  <a:pt x="30420" y="0"/>
                  <a:pt x="67945" y="0"/>
                </a:cubicBezTo>
                <a:lnTo>
                  <a:pt x="1566428" y="0"/>
                </a:lnTo>
                <a:cubicBezTo>
                  <a:pt x="1603953" y="0"/>
                  <a:pt x="1634373" y="30420"/>
                  <a:pt x="1634373" y="67945"/>
                </a:cubicBezTo>
                <a:lnTo>
                  <a:pt x="1634373" y="611503"/>
                </a:lnTo>
                <a:cubicBezTo>
                  <a:pt x="1634373" y="649028"/>
                  <a:pt x="1603953" y="679448"/>
                  <a:pt x="1566428" y="679448"/>
                </a:cubicBezTo>
                <a:lnTo>
                  <a:pt x="67945" y="679448"/>
                </a:lnTo>
                <a:cubicBezTo>
                  <a:pt x="30420" y="679448"/>
                  <a:pt x="0" y="649028"/>
                  <a:pt x="0" y="611503"/>
                </a:cubicBezTo>
                <a:lnTo>
                  <a:pt x="0" y="67945"/>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380" tIns="40220" rIns="50380" bIns="40220" numCol="1" spcCol="1270" anchor="ctr" anchorCtr="0">
            <a:noAutofit/>
          </a:bodyPr>
          <a:lstStyle/>
          <a:p>
            <a:pPr marL="0" lvl="0" indent="0" algn="ctr" defTabSz="7112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Testing and evaluation</a:t>
            </a:r>
          </a:p>
        </p:txBody>
      </p:sp>
      <p:sp>
        <p:nvSpPr>
          <p:cNvPr id="48" name="Freeform: Shape 47">
            <a:extLst>
              <a:ext uri="{FF2B5EF4-FFF2-40B4-BE49-F238E27FC236}">
                <a16:creationId xmlns:a16="http://schemas.microsoft.com/office/drawing/2014/main" id="{2F798419-6B96-6CD7-1DCF-F3346B3FF73F}"/>
              </a:ext>
            </a:extLst>
          </p:cNvPr>
          <p:cNvSpPr/>
          <p:nvPr/>
        </p:nvSpPr>
        <p:spPr>
          <a:xfrm>
            <a:off x="7453676" y="2314071"/>
            <a:ext cx="174465" cy="2318229"/>
          </a:xfrm>
          <a:custGeom>
            <a:avLst/>
            <a:gdLst/>
            <a:ahLst/>
            <a:cxnLst/>
            <a:rect l="0" t="0" r="0" b="0"/>
            <a:pathLst>
              <a:path>
                <a:moveTo>
                  <a:pt x="0" y="0"/>
                </a:moveTo>
                <a:lnTo>
                  <a:pt x="0" y="2411148"/>
                </a:lnTo>
                <a:lnTo>
                  <a:pt x="180198" y="2411148"/>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9" name="Freeform: Shape 48">
            <a:extLst>
              <a:ext uri="{FF2B5EF4-FFF2-40B4-BE49-F238E27FC236}">
                <a16:creationId xmlns:a16="http://schemas.microsoft.com/office/drawing/2014/main" id="{00EF1B57-F4D0-5133-7EE1-C947D7CAC720}"/>
              </a:ext>
            </a:extLst>
          </p:cNvPr>
          <p:cNvSpPr/>
          <p:nvPr/>
        </p:nvSpPr>
        <p:spPr>
          <a:xfrm>
            <a:off x="7628142" y="4307310"/>
            <a:ext cx="1425163" cy="649981"/>
          </a:xfrm>
          <a:custGeom>
            <a:avLst/>
            <a:gdLst>
              <a:gd name="connsiteX0" fmla="*/ 0 w 1602240"/>
              <a:gd name="connsiteY0" fmla="*/ 67603 h 676033"/>
              <a:gd name="connsiteX1" fmla="*/ 67603 w 1602240"/>
              <a:gd name="connsiteY1" fmla="*/ 0 h 676033"/>
              <a:gd name="connsiteX2" fmla="*/ 1534637 w 1602240"/>
              <a:gd name="connsiteY2" fmla="*/ 0 h 676033"/>
              <a:gd name="connsiteX3" fmla="*/ 1602240 w 1602240"/>
              <a:gd name="connsiteY3" fmla="*/ 67603 h 676033"/>
              <a:gd name="connsiteX4" fmla="*/ 1602240 w 1602240"/>
              <a:gd name="connsiteY4" fmla="*/ 608430 h 676033"/>
              <a:gd name="connsiteX5" fmla="*/ 1534637 w 1602240"/>
              <a:gd name="connsiteY5" fmla="*/ 676033 h 676033"/>
              <a:gd name="connsiteX6" fmla="*/ 67603 w 1602240"/>
              <a:gd name="connsiteY6" fmla="*/ 676033 h 676033"/>
              <a:gd name="connsiteX7" fmla="*/ 0 w 1602240"/>
              <a:gd name="connsiteY7" fmla="*/ 608430 h 676033"/>
              <a:gd name="connsiteX8" fmla="*/ 0 w 1602240"/>
              <a:gd name="connsiteY8" fmla="*/ 67603 h 6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240" h="676033">
                <a:moveTo>
                  <a:pt x="0" y="67603"/>
                </a:moveTo>
                <a:cubicBezTo>
                  <a:pt x="0" y="30267"/>
                  <a:pt x="30267" y="0"/>
                  <a:pt x="67603" y="0"/>
                </a:cubicBezTo>
                <a:lnTo>
                  <a:pt x="1534637" y="0"/>
                </a:lnTo>
                <a:cubicBezTo>
                  <a:pt x="1571973" y="0"/>
                  <a:pt x="1602240" y="30267"/>
                  <a:pt x="1602240" y="67603"/>
                </a:cubicBezTo>
                <a:lnTo>
                  <a:pt x="1602240" y="608430"/>
                </a:lnTo>
                <a:cubicBezTo>
                  <a:pt x="1602240" y="645766"/>
                  <a:pt x="1571973" y="676033"/>
                  <a:pt x="1534637" y="676033"/>
                </a:cubicBezTo>
                <a:lnTo>
                  <a:pt x="67603" y="676033"/>
                </a:lnTo>
                <a:cubicBezTo>
                  <a:pt x="30267" y="676033"/>
                  <a:pt x="0" y="645766"/>
                  <a:pt x="0" y="608430"/>
                </a:cubicBezTo>
                <a:lnTo>
                  <a:pt x="0" y="67603"/>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375" tIns="38850" rIns="48375" bIns="38850"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Model selection</a:t>
            </a:r>
          </a:p>
        </p:txBody>
      </p:sp>
      <p:sp>
        <p:nvSpPr>
          <p:cNvPr id="50" name="Freeform: Shape 49">
            <a:extLst>
              <a:ext uri="{FF2B5EF4-FFF2-40B4-BE49-F238E27FC236}">
                <a16:creationId xmlns:a16="http://schemas.microsoft.com/office/drawing/2014/main" id="{3875537E-343B-D670-5EDD-D0F11CB650F4}"/>
              </a:ext>
            </a:extLst>
          </p:cNvPr>
          <p:cNvSpPr/>
          <p:nvPr/>
        </p:nvSpPr>
        <p:spPr>
          <a:xfrm>
            <a:off x="9558343" y="1447800"/>
            <a:ext cx="1744657" cy="866271"/>
          </a:xfrm>
          <a:custGeom>
            <a:avLst/>
            <a:gdLst>
              <a:gd name="connsiteX0" fmla="*/ 0 w 1801986"/>
              <a:gd name="connsiteY0" fmla="*/ 90099 h 900993"/>
              <a:gd name="connsiteX1" fmla="*/ 90099 w 1801986"/>
              <a:gd name="connsiteY1" fmla="*/ 0 h 900993"/>
              <a:gd name="connsiteX2" fmla="*/ 1711887 w 1801986"/>
              <a:gd name="connsiteY2" fmla="*/ 0 h 900993"/>
              <a:gd name="connsiteX3" fmla="*/ 1801986 w 1801986"/>
              <a:gd name="connsiteY3" fmla="*/ 90099 h 900993"/>
              <a:gd name="connsiteX4" fmla="*/ 1801986 w 1801986"/>
              <a:gd name="connsiteY4" fmla="*/ 810894 h 900993"/>
              <a:gd name="connsiteX5" fmla="*/ 1711887 w 1801986"/>
              <a:gd name="connsiteY5" fmla="*/ 900993 h 900993"/>
              <a:gd name="connsiteX6" fmla="*/ 90099 w 1801986"/>
              <a:gd name="connsiteY6" fmla="*/ 900993 h 900993"/>
              <a:gd name="connsiteX7" fmla="*/ 0 w 1801986"/>
              <a:gd name="connsiteY7" fmla="*/ 810894 h 900993"/>
              <a:gd name="connsiteX8" fmla="*/ 0 w 1801986"/>
              <a:gd name="connsiteY8" fmla="*/ 90099 h 90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1986" h="900993">
                <a:moveTo>
                  <a:pt x="0" y="90099"/>
                </a:moveTo>
                <a:cubicBezTo>
                  <a:pt x="0" y="40339"/>
                  <a:pt x="40339" y="0"/>
                  <a:pt x="90099" y="0"/>
                </a:cubicBezTo>
                <a:lnTo>
                  <a:pt x="1711887" y="0"/>
                </a:lnTo>
                <a:cubicBezTo>
                  <a:pt x="1761647" y="0"/>
                  <a:pt x="1801986" y="40339"/>
                  <a:pt x="1801986" y="90099"/>
                </a:cubicBezTo>
                <a:lnTo>
                  <a:pt x="1801986" y="810894"/>
                </a:lnTo>
                <a:cubicBezTo>
                  <a:pt x="1801986" y="860654"/>
                  <a:pt x="1761647" y="900993"/>
                  <a:pt x="1711887" y="900993"/>
                </a:cubicBezTo>
                <a:lnTo>
                  <a:pt x="90099" y="900993"/>
                </a:lnTo>
                <a:cubicBezTo>
                  <a:pt x="40339" y="900993"/>
                  <a:pt x="0" y="860654"/>
                  <a:pt x="0" y="810894"/>
                </a:cubicBezTo>
                <a:lnTo>
                  <a:pt x="0" y="90099"/>
                </a:lnTo>
                <a:close/>
              </a:path>
            </a:pathLst>
          </a:custGeom>
          <a:solidFill>
            <a:srgbClr val="0693E3"/>
          </a:solidFill>
          <a:ln>
            <a:noFill/>
          </a:ln>
          <a:effectLst/>
          <a:scene3d>
            <a:camera prst="orthographicFront"/>
            <a:lightRig rig="threePt" dir="t">
              <a:rot lat="0" lon="0" rev="7500000"/>
            </a:lightRig>
          </a:scene3d>
          <a:sp3d prstMaterial="plastic"/>
        </p:spPr>
        <p:style>
          <a:lnRef idx="0">
            <a:scrgbClr r="0" g="0" b="0"/>
          </a:lnRef>
          <a:fillRef idx="3">
            <a:scrgbClr r="0" g="0" b="0"/>
          </a:fillRef>
          <a:effectRef idx="2">
            <a:scrgbClr r="0" g="0" b="0"/>
          </a:effectRef>
          <a:fontRef idx="minor">
            <a:schemeClr val="lt1"/>
          </a:fontRef>
        </p:style>
        <p:txBody>
          <a:bodyPr spcFirstLastPara="0" vert="horz" wrap="square" lIns="64489" tIns="51789" rIns="64489" bIns="51789" numCol="1" spcCol="1270" anchor="ctr" anchorCtr="0">
            <a:noAutofit/>
          </a:bodyPr>
          <a:lstStyle/>
          <a:p>
            <a:pPr marL="0" lvl="0" indent="0" algn="ctr" defTabSz="889000">
              <a:lnSpc>
                <a:spcPct val="90000"/>
              </a:lnSpc>
              <a:spcBef>
                <a:spcPct val="0"/>
              </a:spcBef>
              <a:spcAft>
                <a:spcPct val="35000"/>
              </a:spcAft>
              <a:buNone/>
            </a:pPr>
            <a:r>
              <a:rPr lang="en-US" b="1" kern="1200" dirty="0">
                <a:latin typeface="Arial" panose="020B0604020202020204" pitchFamily="34" charset="0"/>
                <a:cs typeface="Arial" panose="020B0604020202020204" pitchFamily="34" charset="0"/>
              </a:rPr>
              <a:t>Model optimization</a:t>
            </a:r>
          </a:p>
        </p:txBody>
      </p:sp>
      <p:sp>
        <p:nvSpPr>
          <p:cNvPr id="51" name="Freeform: Shape 50">
            <a:extLst>
              <a:ext uri="{FF2B5EF4-FFF2-40B4-BE49-F238E27FC236}">
                <a16:creationId xmlns:a16="http://schemas.microsoft.com/office/drawing/2014/main" id="{9749DACA-F2E0-004D-1911-04DE668DBE9C}"/>
              </a:ext>
            </a:extLst>
          </p:cNvPr>
          <p:cNvSpPr/>
          <p:nvPr/>
        </p:nvSpPr>
        <p:spPr>
          <a:xfrm>
            <a:off x="9585504" y="2314071"/>
            <a:ext cx="174465" cy="565918"/>
          </a:xfrm>
          <a:custGeom>
            <a:avLst/>
            <a:gdLst/>
            <a:ahLst/>
            <a:cxnLst/>
            <a:rect l="0" t="0" r="0" b="0"/>
            <a:pathLst>
              <a:path>
                <a:moveTo>
                  <a:pt x="0" y="0"/>
                </a:moveTo>
                <a:lnTo>
                  <a:pt x="0" y="588601"/>
                </a:lnTo>
                <a:lnTo>
                  <a:pt x="180198" y="588601"/>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2" name="Freeform: Shape 51">
            <a:extLst>
              <a:ext uri="{FF2B5EF4-FFF2-40B4-BE49-F238E27FC236}">
                <a16:creationId xmlns:a16="http://schemas.microsoft.com/office/drawing/2014/main" id="{B8D04BBE-2C81-B91F-1D46-017C5ED713F8}"/>
              </a:ext>
            </a:extLst>
          </p:cNvPr>
          <p:cNvSpPr/>
          <p:nvPr/>
        </p:nvSpPr>
        <p:spPr>
          <a:xfrm>
            <a:off x="9759969" y="2530639"/>
            <a:ext cx="1531626" cy="698700"/>
          </a:xfrm>
          <a:custGeom>
            <a:avLst/>
            <a:gdLst>
              <a:gd name="connsiteX0" fmla="*/ 0 w 1777681"/>
              <a:gd name="connsiteY0" fmla="*/ 72671 h 726705"/>
              <a:gd name="connsiteX1" fmla="*/ 72671 w 1777681"/>
              <a:gd name="connsiteY1" fmla="*/ 0 h 726705"/>
              <a:gd name="connsiteX2" fmla="*/ 1705011 w 1777681"/>
              <a:gd name="connsiteY2" fmla="*/ 0 h 726705"/>
              <a:gd name="connsiteX3" fmla="*/ 1777682 w 1777681"/>
              <a:gd name="connsiteY3" fmla="*/ 72671 h 726705"/>
              <a:gd name="connsiteX4" fmla="*/ 1777681 w 1777681"/>
              <a:gd name="connsiteY4" fmla="*/ 654035 h 726705"/>
              <a:gd name="connsiteX5" fmla="*/ 1705010 w 1777681"/>
              <a:gd name="connsiteY5" fmla="*/ 726706 h 726705"/>
              <a:gd name="connsiteX6" fmla="*/ 72671 w 1777681"/>
              <a:gd name="connsiteY6" fmla="*/ 726705 h 726705"/>
              <a:gd name="connsiteX7" fmla="*/ 0 w 1777681"/>
              <a:gd name="connsiteY7" fmla="*/ 654034 h 726705"/>
              <a:gd name="connsiteX8" fmla="*/ 0 w 1777681"/>
              <a:gd name="connsiteY8" fmla="*/ 72671 h 72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681" h="726705">
                <a:moveTo>
                  <a:pt x="0" y="72671"/>
                </a:moveTo>
                <a:cubicBezTo>
                  <a:pt x="0" y="32536"/>
                  <a:pt x="32536" y="0"/>
                  <a:pt x="72671" y="0"/>
                </a:cubicBezTo>
                <a:lnTo>
                  <a:pt x="1705011" y="0"/>
                </a:lnTo>
                <a:cubicBezTo>
                  <a:pt x="1745146" y="0"/>
                  <a:pt x="1777682" y="32536"/>
                  <a:pt x="1777682" y="72671"/>
                </a:cubicBezTo>
                <a:cubicBezTo>
                  <a:pt x="1777682" y="266459"/>
                  <a:pt x="1777681" y="460247"/>
                  <a:pt x="1777681" y="654035"/>
                </a:cubicBezTo>
                <a:cubicBezTo>
                  <a:pt x="1777681" y="694170"/>
                  <a:pt x="1745145" y="726706"/>
                  <a:pt x="1705010" y="726706"/>
                </a:cubicBezTo>
                <a:lnTo>
                  <a:pt x="72671" y="726705"/>
                </a:lnTo>
                <a:cubicBezTo>
                  <a:pt x="32536" y="726705"/>
                  <a:pt x="0" y="694169"/>
                  <a:pt x="0" y="654034"/>
                </a:cubicBezTo>
                <a:lnTo>
                  <a:pt x="0" y="72671"/>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59" tIns="40334" rIns="49859" bIns="40334"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Model hyper parameter tune</a:t>
            </a:r>
          </a:p>
        </p:txBody>
      </p:sp>
      <p:sp>
        <p:nvSpPr>
          <p:cNvPr id="53" name="Freeform: Shape 52">
            <a:extLst>
              <a:ext uri="{FF2B5EF4-FFF2-40B4-BE49-F238E27FC236}">
                <a16:creationId xmlns:a16="http://schemas.microsoft.com/office/drawing/2014/main" id="{1DC5A771-32B9-7760-6EDD-2B53AA976F3A}"/>
              </a:ext>
            </a:extLst>
          </p:cNvPr>
          <p:cNvSpPr/>
          <p:nvPr/>
        </p:nvSpPr>
        <p:spPr>
          <a:xfrm>
            <a:off x="9585504" y="2314071"/>
            <a:ext cx="174465" cy="1423102"/>
          </a:xfrm>
          <a:custGeom>
            <a:avLst/>
            <a:gdLst/>
            <a:ahLst/>
            <a:cxnLst/>
            <a:rect l="0" t="0" r="0" b="0"/>
            <a:pathLst>
              <a:path>
                <a:moveTo>
                  <a:pt x="0" y="0"/>
                </a:moveTo>
                <a:lnTo>
                  <a:pt x="0" y="1480143"/>
                </a:lnTo>
                <a:lnTo>
                  <a:pt x="180198" y="1480143"/>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4" name="Freeform: Shape 53">
            <a:extLst>
              <a:ext uri="{FF2B5EF4-FFF2-40B4-BE49-F238E27FC236}">
                <a16:creationId xmlns:a16="http://schemas.microsoft.com/office/drawing/2014/main" id="{1C9CDF16-91CE-CB16-D23B-401569285104}"/>
              </a:ext>
            </a:extLst>
          </p:cNvPr>
          <p:cNvSpPr/>
          <p:nvPr/>
        </p:nvSpPr>
        <p:spPr>
          <a:xfrm>
            <a:off x="9759969" y="3445907"/>
            <a:ext cx="1517504" cy="582533"/>
          </a:xfrm>
          <a:custGeom>
            <a:avLst/>
            <a:gdLst>
              <a:gd name="connsiteX0" fmla="*/ 0 w 1761290"/>
              <a:gd name="connsiteY0" fmla="*/ 60588 h 605882"/>
              <a:gd name="connsiteX1" fmla="*/ 60588 w 1761290"/>
              <a:gd name="connsiteY1" fmla="*/ 0 h 605882"/>
              <a:gd name="connsiteX2" fmla="*/ 1700702 w 1761290"/>
              <a:gd name="connsiteY2" fmla="*/ 0 h 605882"/>
              <a:gd name="connsiteX3" fmla="*/ 1761290 w 1761290"/>
              <a:gd name="connsiteY3" fmla="*/ 60588 h 605882"/>
              <a:gd name="connsiteX4" fmla="*/ 1761290 w 1761290"/>
              <a:gd name="connsiteY4" fmla="*/ 545294 h 605882"/>
              <a:gd name="connsiteX5" fmla="*/ 1700702 w 1761290"/>
              <a:gd name="connsiteY5" fmla="*/ 605882 h 605882"/>
              <a:gd name="connsiteX6" fmla="*/ 60588 w 1761290"/>
              <a:gd name="connsiteY6" fmla="*/ 605882 h 605882"/>
              <a:gd name="connsiteX7" fmla="*/ 0 w 1761290"/>
              <a:gd name="connsiteY7" fmla="*/ 545294 h 605882"/>
              <a:gd name="connsiteX8" fmla="*/ 0 w 1761290"/>
              <a:gd name="connsiteY8" fmla="*/ 60588 h 60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290" h="605882">
                <a:moveTo>
                  <a:pt x="0" y="60588"/>
                </a:moveTo>
                <a:cubicBezTo>
                  <a:pt x="0" y="27126"/>
                  <a:pt x="27126" y="0"/>
                  <a:pt x="60588" y="0"/>
                </a:cubicBezTo>
                <a:lnTo>
                  <a:pt x="1700702" y="0"/>
                </a:lnTo>
                <a:cubicBezTo>
                  <a:pt x="1734164" y="0"/>
                  <a:pt x="1761290" y="27126"/>
                  <a:pt x="1761290" y="60588"/>
                </a:cubicBezTo>
                <a:lnTo>
                  <a:pt x="1761290" y="545294"/>
                </a:lnTo>
                <a:cubicBezTo>
                  <a:pt x="1761290" y="578756"/>
                  <a:pt x="1734164" y="605882"/>
                  <a:pt x="1700702" y="605882"/>
                </a:cubicBezTo>
                <a:lnTo>
                  <a:pt x="60588" y="605882"/>
                </a:lnTo>
                <a:cubicBezTo>
                  <a:pt x="27126" y="605882"/>
                  <a:pt x="0" y="578756"/>
                  <a:pt x="0" y="545294"/>
                </a:cubicBezTo>
                <a:lnTo>
                  <a:pt x="0" y="60588"/>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6321" tIns="36796" rIns="46321" bIns="36796"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Data gathering </a:t>
            </a:r>
          </a:p>
        </p:txBody>
      </p:sp>
      <p:sp>
        <p:nvSpPr>
          <p:cNvPr id="55" name="Freeform: Shape 54">
            <a:extLst>
              <a:ext uri="{FF2B5EF4-FFF2-40B4-BE49-F238E27FC236}">
                <a16:creationId xmlns:a16="http://schemas.microsoft.com/office/drawing/2014/main" id="{656D28C8-0CA7-179F-5290-FB44590BAB98}"/>
              </a:ext>
            </a:extLst>
          </p:cNvPr>
          <p:cNvSpPr/>
          <p:nvPr/>
        </p:nvSpPr>
        <p:spPr>
          <a:xfrm>
            <a:off x="9585504" y="2314071"/>
            <a:ext cx="158680" cy="2276158"/>
          </a:xfrm>
          <a:custGeom>
            <a:avLst/>
            <a:gdLst/>
            <a:ahLst/>
            <a:cxnLst/>
            <a:rect l="0" t="0" r="0" b="0"/>
            <a:pathLst>
              <a:path>
                <a:moveTo>
                  <a:pt x="0" y="0"/>
                </a:moveTo>
                <a:lnTo>
                  <a:pt x="0" y="2367391"/>
                </a:lnTo>
                <a:lnTo>
                  <a:pt x="163894" y="2367391"/>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6" name="Freeform: Shape 55">
            <a:extLst>
              <a:ext uri="{FF2B5EF4-FFF2-40B4-BE49-F238E27FC236}">
                <a16:creationId xmlns:a16="http://schemas.microsoft.com/office/drawing/2014/main" id="{C62187A3-76AA-7632-8186-9106168490FF}"/>
              </a:ext>
            </a:extLst>
          </p:cNvPr>
          <p:cNvSpPr/>
          <p:nvPr/>
        </p:nvSpPr>
        <p:spPr>
          <a:xfrm>
            <a:off x="9744184" y="4252848"/>
            <a:ext cx="1558816" cy="674764"/>
          </a:xfrm>
          <a:custGeom>
            <a:avLst/>
            <a:gdLst>
              <a:gd name="connsiteX0" fmla="*/ 0 w 1809238"/>
              <a:gd name="connsiteY0" fmla="*/ 70181 h 701810"/>
              <a:gd name="connsiteX1" fmla="*/ 70181 w 1809238"/>
              <a:gd name="connsiteY1" fmla="*/ 0 h 701810"/>
              <a:gd name="connsiteX2" fmla="*/ 1739057 w 1809238"/>
              <a:gd name="connsiteY2" fmla="*/ 0 h 701810"/>
              <a:gd name="connsiteX3" fmla="*/ 1809238 w 1809238"/>
              <a:gd name="connsiteY3" fmla="*/ 70181 h 701810"/>
              <a:gd name="connsiteX4" fmla="*/ 1809238 w 1809238"/>
              <a:gd name="connsiteY4" fmla="*/ 631629 h 701810"/>
              <a:gd name="connsiteX5" fmla="*/ 1739057 w 1809238"/>
              <a:gd name="connsiteY5" fmla="*/ 701810 h 701810"/>
              <a:gd name="connsiteX6" fmla="*/ 70181 w 1809238"/>
              <a:gd name="connsiteY6" fmla="*/ 701810 h 701810"/>
              <a:gd name="connsiteX7" fmla="*/ 0 w 1809238"/>
              <a:gd name="connsiteY7" fmla="*/ 631629 h 701810"/>
              <a:gd name="connsiteX8" fmla="*/ 0 w 1809238"/>
              <a:gd name="connsiteY8" fmla="*/ 70181 h 70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238" h="701810">
                <a:moveTo>
                  <a:pt x="0" y="70181"/>
                </a:moveTo>
                <a:cubicBezTo>
                  <a:pt x="0" y="31421"/>
                  <a:pt x="31421" y="0"/>
                  <a:pt x="70181" y="0"/>
                </a:cubicBezTo>
                <a:lnTo>
                  <a:pt x="1739057" y="0"/>
                </a:lnTo>
                <a:cubicBezTo>
                  <a:pt x="1777817" y="0"/>
                  <a:pt x="1809238" y="31421"/>
                  <a:pt x="1809238" y="70181"/>
                </a:cubicBezTo>
                <a:lnTo>
                  <a:pt x="1809238" y="631629"/>
                </a:lnTo>
                <a:cubicBezTo>
                  <a:pt x="1809238" y="670389"/>
                  <a:pt x="1777817" y="701810"/>
                  <a:pt x="1739057" y="701810"/>
                </a:cubicBezTo>
                <a:lnTo>
                  <a:pt x="70181" y="701810"/>
                </a:lnTo>
                <a:cubicBezTo>
                  <a:pt x="31421" y="701810"/>
                  <a:pt x="0" y="670389"/>
                  <a:pt x="0" y="631629"/>
                </a:cubicBezTo>
                <a:lnTo>
                  <a:pt x="0" y="70181"/>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130" tIns="39605" rIns="49130" bIns="39605" numCol="1" spcCol="1270" anchor="ctr" anchorCtr="0">
            <a:noAutofit/>
          </a:bodyPr>
          <a:lstStyle/>
          <a:p>
            <a:pPr marL="0" lvl="0" indent="0" algn="ctr" defTabSz="66675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Model re-training and enhancement</a:t>
            </a:r>
          </a:p>
        </p:txBody>
      </p:sp>
      <p:sp>
        <p:nvSpPr>
          <p:cNvPr id="57" name="Freeform: Shape 56">
            <a:extLst>
              <a:ext uri="{FF2B5EF4-FFF2-40B4-BE49-F238E27FC236}">
                <a16:creationId xmlns:a16="http://schemas.microsoft.com/office/drawing/2014/main" id="{FE3A2918-5EE8-3B48-A4E3-3D3BE4650D40}"/>
              </a:ext>
            </a:extLst>
          </p:cNvPr>
          <p:cNvSpPr/>
          <p:nvPr/>
        </p:nvSpPr>
        <p:spPr>
          <a:xfrm>
            <a:off x="9585504" y="2314071"/>
            <a:ext cx="174465" cy="3135665"/>
          </a:xfrm>
          <a:custGeom>
            <a:avLst/>
            <a:gdLst/>
            <a:ahLst/>
            <a:cxnLst/>
            <a:rect l="0" t="0" r="0" b="0"/>
            <a:pathLst>
              <a:path>
                <a:moveTo>
                  <a:pt x="0" y="0"/>
                </a:moveTo>
                <a:lnTo>
                  <a:pt x="0" y="3261348"/>
                </a:lnTo>
                <a:lnTo>
                  <a:pt x="180198" y="3261348"/>
                </a:lnTo>
              </a:path>
            </a:pathLst>
          </a:custGeom>
          <a:noFill/>
          <a:ln>
            <a:solidFill>
              <a:srgbClr val="0693E3"/>
            </a:solid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8" name="Freeform: Shape 57">
            <a:extLst>
              <a:ext uri="{FF2B5EF4-FFF2-40B4-BE49-F238E27FC236}">
                <a16:creationId xmlns:a16="http://schemas.microsoft.com/office/drawing/2014/main" id="{8C9D2EAE-DD40-3C74-36F9-88C6D4F1F815}"/>
              </a:ext>
            </a:extLst>
          </p:cNvPr>
          <p:cNvSpPr/>
          <p:nvPr/>
        </p:nvSpPr>
        <p:spPr>
          <a:xfrm>
            <a:off x="9759970" y="5136341"/>
            <a:ext cx="1527317" cy="626790"/>
          </a:xfrm>
          <a:custGeom>
            <a:avLst/>
            <a:gdLst>
              <a:gd name="connsiteX0" fmla="*/ 0 w 1772679"/>
              <a:gd name="connsiteY0" fmla="*/ 65191 h 651913"/>
              <a:gd name="connsiteX1" fmla="*/ 65191 w 1772679"/>
              <a:gd name="connsiteY1" fmla="*/ 0 h 651913"/>
              <a:gd name="connsiteX2" fmla="*/ 1707488 w 1772679"/>
              <a:gd name="connsiteY2" fmla="*/ 0 h 651913"/>
              <a:gd name="connsiteX3" fmla="*/ 1772679 w 1772679"/>
              <a:gd name="connsiteY3" fmla="*/ 65191 h 651913"/>
              <a:gd name="connsiteX4" fmla="*/ 1772679 w 1772679"/>
              <a:gd name="connsiteY4" fmla="*/ 586722 h 651913"/>
              <a:gd name="connsiteX5" fmla="*/ 1707488 w 1772679"/>
              <a:gd name="connsiteY5" fmla="*/ 651913 h 651913"/>
              <a:gd name="connsiteX6" fmla="*/ 65191 w 1772679"/>
              <a:gd name="connsiteY6" fmla="*/ 651913 h 651913"/>
              <a:gd name="connsiteX7" fmla="*/ 0 w 1772679"/>
              <a:gd name="connsiteY7" fmla="*/ 586722 h 651913"/>
              <a:gd name="connsiteX8" fmla="*/ 0 w 1772679"/>
              <a:gd name="connsiteY8" fmla="*/ 65191 h 65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9" h="651913">
                <a:moveTo>
                  <a:pt x="0" y="65191"/>
                </a:moveTo>
                <a:cubicBezTo>
                  <a:pt x="0" y="29187"/>
                  <a:pt x="29187" y="0"/>
                  <a:pt x="65191" y="0"/>
                </a:cubicBezTo>
                <a:lnTo>
                  <a:pt x="1707488" y="0"/>
                </a:lnTo>
                <a:cubicBezTo>
                  <a:pt x="1743492" y="0"/>
                  <a:pt x="1772679" y="29187"/>
                  <a:pt x="1772679" y="65191"/>
                </a:cubicBezTo>
                <a:lnTo>
                  <a:pt x="1772679" y="586722"/>
                </a:lnTo>
                <a:cubicBezTo>
                  <a:pt x="1772679" y="622726"/>
                  <a:pt x="1743492" y="651913"/>
                  <a:pt x="1707488" y="651913"/>
                </a:cubicBezTo>
                <a:lnTo>
                  <a:pt x="65191" y="651913"/>
                </a:lnTo>
                <a:cubicBezTo>
                  <a:pt x="29187" y="651913"/>
                  <a:pt x="0" y="622726"/>
                  <a:pt x="0" y="586722"/>
                </a:cubicBezTo>
                <a:lnTo>
                  <a:pt x="0" y="65191"/>
                </a:lnTo>
                <a:close/>
              </a:path>
            </a:pathLst>
          </a:custGeom>
          <a:ln>
            <a:solidFill>
              <a:srgbClr val="0693E3"/>
            </a:solid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574" tIns="39414" rIns="49574" bIns="39414" numCol="1" spcCol="1270" anchor="ctr" anchorCtr="0">
            <a:noAutofit/>
          </a:bodyPr>
          <a:lstStyle/>
          <a:p>
            <a:pPr marL="0" lvl="0" indent="0" algn="ctr" defTabSz="7112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Model evaluation</a:t>
            </a:r>
          </a:p>
        </p:txBody>
      </p:sp>
      <p:sp>
        <p:nvSpPr>
          <p:cNvPr id="7" name="Right Arrow 6"/>
          <p:cNvSpPr/>
          <p:nvPr/>
        </p:nvSpPr>
        <p:spPr>
          <a:xfrm>
            <a:off x="2569312" y="1736155"/>
            <a:ext cx="349075" cy="300600"/>
          </a:xfrm>
          <a:prstGeom prst="rightArrow">
            <a:avLst/>
          </a:prstGeom>
          <a:solidFill>
            <a:srgbClr val="0693E3"/>
          </a:solidFill>
          <a:ln>
            <a:solidFill>
              <a:srgbClr val="069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760641" y="1736155"/>
            <a:ext cx="349075" cy="300600"/>
          </a:xfrm>
          <a:prstGeom prst="rightArrow">
            <a:avLst/>
          </a:prstGeom>
          <a:solidFill>
            <a:srgbClr val="0693E3"/>
          </a:solidFill>
          <a:ln>
            <a:solidFill>
              <a:srgbClr val="069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6958495" y="1751570"/>
            <a:ext cx="349075" cy="300600"/>
          </a:xfrm>
          <a:prstGeom prst="rightArrow">
            <a:avLst/>
          </a:prstGeom>
          <a:solidFill>
            <a:srgbClr val="0693E3"/>
          </a:solidFill>
          <a:ln>
            <a:solidFill>
              <a:srgbClr val="069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9148857" y="1736155"/>
            <a:ext cx="349075" cy="300600"/>
          </a:xfrm>
          <a:prstGeom prst="rightArrow">
            <a:avLst/>
          </a:prstGeom>
          <a:solidFill>
            <a:srgbClr val="0693E3"/>
          </a:solidFill>
          <a:ln>
            <a:solidFill>
              <a:srgbClr val="069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2C6996C-F367-FD01-0CFC-80BB81BE68BA}"/>
              </a:ext>
            </a:extLst>
          </p:cNvPr>
          <p:cNvSpPr txBox="1"/>
          <p:nvPr/>
        </p:nvSpPr>
        <p:spPr>
          <a:xfrm>
            <a:off x="638717" y="492670"/>
            <a:ext cx="9219658" cy="492443"/>
          </a:xfrm>
          <a:prstGeom prst="rect">
            <a:avLst/>
          </a:prstGeom>
          <a:noFill/>
        </p:spPr>
        <p:txBody>
          <a:bodyPr wrap="square" lIns="0" tIns="0" rIns="0" bIns="0"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dirty="0">
                <a:latin typeface="Arial" panose="020B0604020202020204" pitchFamily="34" charset="0"/>
                <a:cs typeface="Arial" panose="020B0604020202020204" pitchFamily="34" charset="0"/>
                <a:sym typeface="Calibri"/>
              </a:rPr>
              <a:t>Toxicity Model Process</a:t>
            </a:r>
          </a:p>
        </p:txBody>
      </p:sp>
      <p:grpSp>
        <p:nvGrpSpPr>
          <p:cNvPr id="2" name="Group 1">
            <a:extLst>
              <a:ext uri="{FF2B5EF4-FFF2-40B4-BE49-F238E27FC236}">
                <a16:creationId xmlns:a16="http://schemas.microsoft.com/office/drawing/2014/main" id="{B3BEE7A4-1B90-9530-EB5B-F7D2F24F2F64}"/>
              </a:ext>
            </a:extLst>
          </p:cNvPr>
          <p:cNvGrpSpPr/>
          <p:nvPr/>
        </p:nvGrpSpPr>
        <p:grpSpPr>
          <a:xfrm>
            <a:off x="8591127" y="424335"/>
            <a:ext cx="2711873" cy="404081"/>
            <a:chOff x="8123091" y="492670"/>
            <a:chExt cx="2711873" cy="404081"/>
          </a:xfrm>
        </p:grpSpPr>
        <p:pic>
          <p:nvPicPr>
            <p:cNvPr id="3" name="Graphic 2">
              <a:extLst>
                <a:ext uri="{FF2B5EF4-FFF2-40B4-BE49-F238E27FC236}">
                  <a16:creationId xmlns:a16="http://schemas.microsoft.com/office/drawing/2014/main" id="{9C6498FE-82C2-65C4-7549-344BFC6F26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091" y="512342"/>
              <a:ext cx="1139788" cy="378950"/>
            </a:xfrm>
            <a:prstGeom prst="rect">
              <a:avLst/>
            </a:prstGeom>
          </p:spPr>
        </p:pic>
        <p:pic>
          <p:nvPicPr>
            <p:cNvPr id="5" name="Picture 4">
              <a:extLst>
                <a:ext uri="{FF2B5EF4-FFF2-40B4-BE49-F238E27FC236}">
                  <a16:creationId xmlns:a16="http://schemas.microsoft.com/office/drawing/2014/main" id="{4716A16F-8F81-D786-F9F0-B7EC4804F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Tree>
    <p:extLst>
      <p:ext uri="{BB962C8B-B14F-4D97-AF65-F5344CB8AC3E}">
        <p14:creationId xmlns:p14="http://schemas.microsoft.com/office/powerpoint/2010/main" val="197336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5AFC2-0FCB-E90C-7C8F-373131898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254" y="1644734"/>
            <a:ext cx="9459492" cy="4944050"/>
          </a:xfrm>
          <a:prstGeom prst="rect">
            <a:avLst/>
          </a:prstGeom>
        </p:spPr>
      </p:pic>
      <p:grpSp>
        <p:nvGrpSpPr>
          <p:cNvPr id="2" name="Group 1">
            <a:extLst>
              <a:ext uri="{FF2B5EF4-FFF2-40B4-BE49-F238E27FC236}">
                <a16:creationId xmlns:a16="http://schemas.microsoft.com/office/drawing/2014/main" id="{C8F3A102-6CB9-C081-E768-8BCBAB50638E}"/>
              </a:ext>
            </a:extLst>
          </p:cNvPr>
          <p:cNvGrpSpPr/>
          <p:nvPr/>
        </p:nvGrpSpPr>
        <p:grpSpPr>
          <a:xfrm>
            <a:off x="8591127" y="424335"/>
            <a:ext cx="2711873" cy="404081"/>
            <a:chOff x="8123091" y="492670"/>
            <a:chExt cx="2711873" cy="404081"/>
          </a:xfrm>
        </p:grpSpPr>
        <p:pic>
          <p:nvPicPr>
            <p:cNvPr id="5" name="Graphic 4">
              <a:extLst>
                <a:ext uri="{FF2B5EF4-FFF2-40B4-BE49-F238E27FC236}">
                  <a16:creationId xmlns:a16="http://schemas.microsoft.com/office/drawing/2014/main" id="{2F07606B-FD6E-E82C-5DE0-6F9892B7D2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6" name="Picture 5">
              <a:extLst>
                <a:ext uri="{FF2B5EF4-FFF2-40B4-BE49-F238E27FC236}">
                  <a16:creationId xmlns:a16="http://schemas.microsoft.com/office/drawing/2014/main" id="{C71D30A0-D42F-3283-9661-19B2AB934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4" name="Title 3">
            <a:extLst>
              <a:ext uri="{FF2B5EF4-FFF2-40B4-BE49-F238E27FC236}">
                <a16:creationId xmlns:a16="http://schemas.microsoft.com/office/drawing/2014/main" id="{1B01B6C8-0207-4279-478D-0FC6EFC7A38B}"/>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sym typeface="Calibri"/>
              </a:rPr>
              <a:t>Toxicity Model architecture</a:t>
            </a:r>
            <a:endParaRPr lang="en-IN" sz="3600" b="1" dirty="0"/>
          </a:p>
        </p:txBody>
      </p:sp>
    </p:spTree>
    <p:extLst>
      <p:ext uri="{BB962C8B-B14F-4D97-AF65-F5344CB8AC3E}">
        <p14:creationId xmlns:p14="http://schemas.microsoft.com/office/powerpoint/2010/main" val="1614741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1789" y="1721903"/>
            <a:ext cx="6821212" cy="4801314"/>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Drug-induced toxicity, refers to the harmful effects drugs can have on the body when taken at specific doses.</a:t>
            </a:r>
          </a:p>
          <a:p>
            <a:pPr algn="just"/>
            <a:endParaRPr lang="en-US" sz="1400" dirty="0">
              <a:latin typeface="Arial" panose="020B0604020202020204" pitchFamily="34" charset="0"/>
              <a:cs typeface="Arial" panose="020B0604020202020204" pitchFamily="34" charset="0"/>
            </a:endParaRPr>
          </a:p>
          <a:p>
            <a:pPr algn="just"/>
            <a:r>
              <a:rPr lang="en-IN" sz="1400" dirty="0">
                <a:latin typeface="Arial" panose="020B0604020202020204" pitchFamily="34" charset="0"/>
                <a:cs typeface="Arial" panose="020B0604020202020204" pitchFamily="34" charset="0"/>
              </a:rPr>
              <a:t>These effects can range from mild discomfort to life-threatening conditions, impacting major organs of the body such as the liver (hepatotoxicity), kidneys (nephrotoxicity), and heart (cardiotoxicity). </a:t>
            </a:r>
          </a:p>
          <a:p>
            <a:pPr algn="just"/>
            <a:endParaRPr lang="en-IN" sz="1400" dirty="0">
              <a:latin typeface="Arial" panose="020B0604020202020204" pitchFamily="34" charset="0"/>
              <a:cs typeface="Arial" panose="020B0604020202020204" pitchFamily="34" charset="0"/>
            </a:endParaRPr>
          </a:p>
          <a:p>
            <a:pPr algn="just"/>
            <a:r>
              <a:rPr lang="en-IN" sz="1400" dirty="0">
                <a:latin typeface="Arial" panose="020B0604020202020204" pitchFamily="34" charset="0"/>
                <a:cs typeface="Arial" panose="020B0604020202020204" pitchFamily="34" charset="0"/>
              </a:rPr>
              <a:t>Some molecular structure of drugs even have the potential to cause cancer (carcinogenicity) and genetic mutations (mutagenicity).</a:t>
            </a:r>
          </a:p>
          <a:p>
            <a:pPr algn="just"/>
            <a:endParaRPr lang="en-US"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algn="just"/>
            <a:r>
              <a:rPr lang="en-IN" sz="1400" dirty="0">
                <a:latin typeface="Arial" panose="020B0604020202020204" pitchFamily="34" charset="0"/>
                <a:cs typeface="Arial" panose="020B0604020202020204" pitchFamily="34" charset="0"/>
              </a:rPr>
              <a:t>Identifying the toxicity of drugs has been a lengthy process, to ease this difficulty machine learning, deep learning models and graph-based neural network models are employed. </a:t>
            </a:r>
          </a:p>
          <a:p>
            <a:pPr algn="just"/>
            <a:endParaRPr lang="en-IN" sz="1400" dirty="0">
              <a:latin typeface="Arial" panose="020B0604020202020204" pitchFamily="34" charset="0"/>
              <a:cs typeface="Arial" panose="020B0604020202020204" pitchFamily="34" charset="0"/>
            </a:endParaRPr>
          </a:p>
          <a:p>
            <a:pPr algn="just"/>
            <a:r>
              <a:rPr lang="en-IN" sz="1400" dirty="0">
                <a:latin typeface="Arial" panose="020B0604020202020204" pitchFamily="34" charset="0"/>
                <a:cs typeface="Arial" panose="020B0604020202020204" pitchFamily="34" charset="0"/>
              </a:rPr>
              <a:t>These advanced models can analyse massive datasets, and identify hidden patterns that can predict potential drug toxicity. </a:t>
            </a:r>
          </a:p>
          <a:p>
            <a:pPr algn="just"/>
            <a:endParaRPr lang="en-US"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algn="just"/>
            <a:r>
              <a:rPr lang="en-IN" sz="1400" dirty="0">
                <a:latin typeface="Arial" panose="020B0604020202020204" pitchFamily="34" charset="0"/>
                <a:cs typeface="Arial" panose="020B0604020202020204" pitchFamily="34" charset="0"/>
              </a:rPr>
              <a:t>This translates into significant benefits such as accelerate safer drug development process, reduced reliance on animal testing, and ultimately, a healthier future for all.</a:t>
            </a:r>
            <a:endParaRPr lang="en-US" sz="1400" dirty="0">
              <a:latin typeface="Arial" panose="020B0604020202020204" pitchFamily="34" charset="0"/>
              <a:cs typeface="Arial" panose="020B0604020202020204" pitchFamily="34" charset="0"/>
            </a:endParaRPr>
          </a:p>
          <a:p>
            <a:pPr algn="just"/>
            <a:endParaRPr lang="en-US" sz="120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ADFC9AD4-CA4C-5971-71F5-A770111B4C37}"/>
              </a:ext>
            </a:extLst>
          </p:cNvPr>
          <p:cNvGrpSpPr/>
          <p:nvPr/>
        </p:nvGrpSpPr>
        <p:grpSpPr>
          <a:xfrm>
            <a:off x="8591127" y="424335"/>
            <a:ext cx="2711873" cy="404081"/>
            <a:chOff x="8123091" y="492670"/>
            <a:chExt cx="2711873" cy="404081"/>
          </a:xfrm>
        </p:grpSpPr>
        <p:pic>
          <p:nvPicPr>
            <p:cNvPr id="13" name="Graphic 12">
              <a:extLst>
                <a:ext uri="{FF2B5EF4-FFF2-40B4-BE49-F238E27FC236}">
                  <a16:creationId xmlns:a16="http://schemas.microsoft.com/office/drawing/2014/main" id="{63EE737C-6C0A-DCAC-6FAC-EC1BCD3CC8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091" y="512342"/>
              <a:ext cx="1139788" cy="378950"/>
            </a:xfrm>
            <a:prstGeom prst="rect">
              <a:avLst/>
            </a:prstGeom>
          </p:spPr>
        </p:pic>
        <p:pic>
          <p:nvPicPr>
            <p:cNvPr id="14" name="Picture 13">
              <a:extLst>
                <a:ext uri="{FF2B5EF4-FFF2-40B4-BE49-F238E27FC236}">
                  <a16:creationId xmlns:a16="http://schemas.microsoft.com/office/drawing/2014/main" id="{E2A993CF-7AEC-A1C1-F004-8EC7E51DF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grpSp>
        <p:nvGrpSpPr>
          <p:cNvPr id="38" name="Group 37">
            <a:extLst>
              <a:ext uri="{FF2B5EF4-FFF2-40B4-BE49-F238E27FC236}">
                <a16:creationId xmlns:a16="http://schemas.microsoft.com/office/drawing/2014/main" id="{CEDD8CEF-538F-2563-3689-68E0C2C9A0BB}"/>
              </a:ext>
            </a:extLst>
          </p:cNvPr>
          <p:cNvGrpSpPr/>
          <p:nvPr/>
        </p:nvGrpSpPr>
        <p:grpSpPr>
          <a:xfrm>
            <a:off x="-485072" y="1804456"/>
            <a:ext cx="4862085" cy="4365026"/>
            <a:chOff x="-485072" y="1804456"/>
            <a:chExt cx="4862085" cy="4365026"/>
          </a:xfrm>
        </p:grpSpPr>
        <p:grpSp>
          <p:nvGrpSpPr>
            <p:cNvPr id="36" name="Group 35">
              <a:extLst>
                <a:ext uri="{FF2B5EF4-FFF2-40B4-BE49-F238E27FC236}">
                  <a16:creationId xmlns:a16="http://schemas.microsoft.com/office/drawing/2014/main" id="{375A2C31-3D01-A673-2BC2-094085189CEC}"/>
                </a:ext>
              </a:extLst>
            </p:cNvPr>
            <p:cNvGrpSpPr/>
            <p:nvPr/>
          </p:nvGrpSpPr>
          <p:grpSpPr>
            <a:xfrm>
              <a:off x="2254250" y="1823506"/>
              <a:ext cx="2122763" cy="4333853"/>
              <a:chOff x="2197100" y="1804456"/>
              <a:chExt cx="2122763" cy="4333853"/>
            </a:xfrm>
          </p:grpSpPr>
          <p:sp>
            <p:nvSpPr>
              <p:cNvPr id="3" name="Oval 2">
                <a:extLst>
                  <a:ext uri="{FF2B5EF4-FFF2-40B4-BE49-F238E27FC236}">
                    <a16:creationId xmlns:a16="http://schemas.microsoft.com/office/drawing/2014/main" id="{A13BCC79-1286-97E5-057C-9434056BDE76}"/>
                  </a:ext>
                </a:extLst>
              </p:cNvPr>
              <p:cNvSpPr/>
              <p:nvPr/>
            </p:nvSpPr>
            <p:spPr>
              <a:xfrm>
                <a:off x="4140384" y="1804456"/>
                <a:ext cx="157254" cy="157254"/>
              </a:xfrm>
              <a:prstGeom prst="ellipse">
                <a:avLst/>
              </a:prstGeom>
              <a:solidFill>
                <a:schemeClr val="bg1"/>
              </a:solidFill>
              <a:ln w="28575">
                <a:solidFill>
                  <a:srgbClr val="069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E17520CD-90D4-88AB-FCB4-3C1B0F694A4C}"/>
                  </a:ext>
                </a:extLst>
              </p:cNvPr>
              <p:cNvSpPr/>
              <p:nvPr/>
            </p:nvSpPr>
            <p:spPr>
              <a:xfrm>
                <a:off x="4162609" y="2480108"/>
                <a:ext cx="157254" cy="157254"/>
              </a:xfrm>
              <a:prstGeom prst="ellipse">
                <a:avLst/>
              </a:prstGeom>
              <a:solidFill>
                <a:schemeClr val="bg1"/>
              </a:solidFill>
              <a:ln w="28575">
                <a:solidFill>
                  <a:srgbClr val="069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DC11D1E-C84D-9EEE-7496-CC3069531DC2}"/>
                  </a:ext>
                </a:extLst>
              </p:cNvPr>
              <p:cNvSpPr/>
              <p:nvPr/>
            </p:nvSpPr>
            <p:spPr>
              <a:xfrm>
                <a:off x="4140384" y="3310824"/>
                <a:ext cx="157254" cy="157254"/>
              </a:xfrm>
              <a:prstGeom prst="ellipse">
                <a:avLst/>
              </a:prstGeom>
              <a:solidFill>
                <a:schemeClr val="bg1"/>
              </a:solidFill>
              <a:ln w="28575">
                <a:solidFill>
                  <a:srgbClr val="069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508B6F4-6523-223F-576E-0B899711836E}"/>
                  </a:ext>
                </a:extLst>
              </p:cNvPr>
              <p:cNvSpPr/>
              <p:nvPr/>
            </p:nvSpPr>
            <p:spPr>
              <a:xfrm>
                <a:off x="4162609" y="4180665"/>
                <a:ext cx="157254" cy="157254"/>
              </a:xfrm>
              <a:prstGeom prst="ellipse">
                <a:avLst/>
              </a:prstGeom>
              <a:solidFill>
                <a:schemeClr val="bg1"/>
              </a:solidFill>
              <a:ln w="28575">
                <a:solidFill>
                  <a:srgbClr val="069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BBCFD5C-48C8-F378-AB96-F605E8978456}"/>
                  </a:ext>
                </a:extLst>
              </p:cNvPr>
              <p:cNvSpPr/>
              <p:nvPr/>
            </p:nvSpPr>
            <p:spPr>
              <a:xfrm>
                <a:off x="4140384" y="4993086"/>
                <a:ext cx="157254" cy="157254"/>
              </a:xfrm>
              <a:prstGeom prst="ellipse">
                <a:avLst/>
              </a:prstGeom>
              <a:solidFill>
                <a:schemeClr val="bg1"/>
              </a:solidFill>
              <a:ln w="28575">
                <a:solidFill>
                  <a:srgbClr val="069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BD3E8B-F832-9DCD-D58D-ECF4338C41F2}"/>
                  </a:ext>
                </a:extLst>
              </p:cNvPr>
              <p:cNvSpPr/>
              <p:nvPr/>
            </p:nvSpPr>
            <p:spPr>
              <a:xfrm>
                <a:off x="4140384" y="5981055"/>
                <a:ext cx="157254" cy="157254"/>
              </a:xfrm>
              <a:prstGeom prst="ellipse">
                <a:avLst/>
              </a:prstGeom>
              <a:solidFill>
                <a:schemeClr val="bg1"/>
              </a:solidFill>
              <a:ln w="28575">
                <a:solidFill>
                  <a:srgbClr val="069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C05A1F1-6D59-87B3-9E42-7DE544720F06}"/>
                  </a:ext>
                </a:extLst>
              </p:cNvPr>
              <p:cNvCxnSpPr>
                <a:cxnSpLocks/>
                <a:endCxn id="3" idx="2"/>
              </p:cNvCxnSpPr>
              <p:nvPr/>
            </p:nvCxnSpPr>
            <p:spPr>
              <a:xfrm flipV="1">
                <a:off x="2209800" y="1883083"/>
                <a:ext cx="1930584" cy="27940"/>
              </a:xfrm>
              <a:prstGeom prst="line">
                <a:avLst/>
              </a:prstGeom>
              <a:ln w="28575">
                <a:solidFill>
                  <a:srgbClr val="0693E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82677D-56A5-8008-D103-D68C48D5B23E}"/>
                  </a:ext>
                </a:extLst>
              </p:cNvPr>
              <p:cNvCxnSpPr>
                <a:cxnSpLocks/>
                <a:endCxn id="5" idx="2"/>
              </p:cNvCxnSpPr>
              <p:nvPr/>
            </p:nvCxnSpPr>
            <p:spPr>
              <a:xfrm>
                <a:off x="3175092" y="2558735"/>
                <a:ext cx="987517" cy="0"/>
              </a:xfrm>
              <a:prstGeom prst="line">
                <a:avLst/>
              </a:prstGeom>
              <a:ln w="28575">
                <a:solidFill>
                  <a:srgbClr val="0693E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90B584-D5B6-2666-7B22-50BF18425AB2}"/>
                  </a:ext>
                </a:extLst>
              </p:cNvPr>
              <p:cNvCxnSpPr>
                <a:cxnSpLocks/>
                <a:endCxn id="7" idx="2"/>
              </p:cNvCxnSpPr>
              <p:nvPr/>
            </p:nvCxnSpPr>
            <p:spPr>
              <a:xfrm flipV="1">
                <a:off x="3628983" y="3389451"/>
                <a:ext cx="511401" cy="13978"/>
              </a:xfrm>
              <a:prstGeom prst="line">
                <a:avLst/>
              </a:prstGeom>
              <a:ln w="28575">
                <a:solidFill>
                  <a:srgbClr val="0693E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56BA7B-2A54-BDAD-F61B-4AA639A4930C}"/>
                  </a:ext>
                </a:extLst>
              </p:cNvPr>
              <p:cNvCxnSpPr>
                <a:cxnSpLocks/>
              </p:cNvCxnSpPr>
              <p:nvPr/>
            </p:nvCxnSpPr>
            <p:spPr>
              <a:xfrm flipV="1">
                <a:off x="3674852" y="4259292"/>
                <a:ext cx="469469" cy="16440"/>
              </a:xfrm>
              <a:prstGeom prst="line">
                <a:avLst/>
              </a:prstGeom>
              <a:ln w="28575">
                <a:solidFill>
                  <a:srgbClr val="0693E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D34781-98B9-B60D-D111-7B3B7E363361}"/>
                  </a:ext>
                </a:extLst>
              </p:cNvPr>
              <p:cNvCxnSpPr>
                <a:cxnSpLocks/>
                <a:endCxn id="10" idx="2"/>
              </p:cNvCxnSpPr>
              <p:nvPr/>
            </p:nvCxnSpPr>
            <p:spPr>
              <a:xfrm flipV="1">
                <a:off x="3381524" y="5071713"/>
                <a:ext cx="758860" cy="12078"/>
              </a:xfrm>
              <a:prstGeom prst="line">
                <a:avLst/>
              </a:prstGeom>
              <a:ln w="28575">
                <a:solidFill>
                  <a:srgbClr val="0693E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338344-435B-9E4F-A894-64AD018CE491}"/>
                  </a:ext>
                </a:extLst>
              </p:cNvPr>
              <p:cNvCxnSpPr>
                <a:cxnSpLocks/>
              </p:cNvCxnSpPr>
              <p:nvPr/>
            </p:nvCxnSpPr>
            <p:spPr>
              <a:xfrm flipV="1">
                <a:off x="2197100" y="6056780"/>
                <a:ext cx="1930584" cy="12268"/>
              </a:xfrm>
              <a:prstGeom prst="line">
                <a:avLst/>
              </a:prstGeom>
              <a:ln w="28575">
                <a:solidFill>
                  <a:srgbClr val="0693E3"/>
                </a:solidFill>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20CF5386-3504-DBD4-0043-F4A1C8A8D332}"/>
                </a:ext>
              </a:extLst>
            </p:cNvPr>
            <p:cNvSpPr/>
            <p:nvPr/>
          </p:nvSpPr>
          <p:spPr>
            <a:xfrm>
              <a:off x="-485072" y="1804456"/>
              <a:ext cx="4365026" cy="4365026"/>
            </a:xfrm>
            <a:prstGeom prst="ellipse">
              <a:avLst/>
            </a:prstGeom>
            <a:solidFill>
              <a:srgbClr val="FFFFFF"/>
            </a:solidFill>
            <a:ln w="28575">
              <a:solidFill>
                <a:srgbClr val="069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a:extLst>
                <a:ext uri="{FF2B5EF4-FFF2-40B4-BE49-F238E27FC236}">
                  <a16:creationId xmlns:a16="http://schemas.microsoft.com/office/drawing/2014/main" id="{4190619E-B307-593B-31E4-52A3C765B6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177" y="2468542"/>
              <a:ext cx="2964792" cy="3036853"/>
            </a:xfrm>
            <a:prstGeom prst="rect">
              <a:avLst/>
            </a:prstGeom>
          </p:spPr>
        </p:pic>
      </p:grpSp>
      <p:sp>
        <p:nvSpPr>
          <p:cNvPr id="17" name="Title 16">
            <a:extLst>
              <a:ext uri="{FF2B5EF4-FFF2-40B4-BE49-F238E27FC236}">
                <a16:creationId xmlns:a16="http://schemas.microsoft.com/office/drawing/2014/main" id="{BDE4770E-DD96-56E0-5BB5-322B926F4302}"/>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sym typeface="Calibri"/>
              </a:rPr>
              <a:t>Toxicity Model architecture</a:t>
            </a:r>
            <a:br>
              <a:rPr lang="en-US" sz="3600" b="1" dirty="0">
                <a:latin typeface="Arial" panose="020B0604020202020204" pitchFamily="34" charset="0"/>
                <a:cs typeface="Arial" panose="020B0604020202020204" pitchFamily="34" charset="0"/>
                <a:sym typeface="Calibri"/>
              </a:rPr>
            </a:br>
            <a:endParaRPr lang="en-IN" sz="3600" b="1" dirty="0"/>
          </a:p>
        </p:txBody>
      </p:sp>
    </p:spTree>
    <p:extLst>
      <p:ext uri="{BB962C8B-B14F-4D97-AF65-F5344CB8AC3E}">
        <p14:creationId xmlns:p14="http://schemas.microsoft.com/office/powerpoint/2010/main" val="3295182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E9C37413-1298-4E21-A61F-F3DD76D0053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2">
            <a:extLst>
              <a:ext uri="{FF2B5EF4-FFF2-40B4-BE49-F238E27FC236}">
                <a16:creationId xmlns:a16="http://schemas.microsoft.com/office/drawing/2014/main" id="{F012BCAA-0C44-4104-B0D2-EBE9309F46EC}"/>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2" name="Group 1">
            <a:extLst>
              <a:ext uri="{FF2B5EF4-FFF2-40B4-BE49-F238E27FC236}">
                <a16:creationId xmlns:a16="http://schemas.microsoft.com/office/drawing/2014/main" id="{99935DDC-9883-4C38-7AA0-CB9D24DD0AEE}"/>
              </a:ext>
            </a:extLst>
          </p:cNvPr>
          <p:cNvGrpSpPr/>
          <p:nvPr/>
        </p:nvGrpSpPr>
        <p:grpSpPr>
          <a:xfrm>
            <a:off x="638717" y="1653515"/>
            <a:ext cx="10664284" cy="4760478"/>
            <a:chOff x="213040" y="1275544"/>
            <a:chExt cx="11479323" cy="5124307"/>
          </a:xfrm>
        </p:grpSpPr>
        <p:grpSp>
          <p:nvGrpSpPr>
            <p:cNvPr id="30" name="Group 29">
              <a:extLst>
                <a:ext uri="{FF2B5EF4-FFF2-40B4-BE49-F238E27FC236}">
                  <a16:creationId xmlns:a16="http://schemas.microsoft.com/office/drawing/2014/main" id="{4CDCB94E-1117-A17E-B966-3E5294F0940D}"/>
                </a:ext>
              </a:extLst>
            </p:cNvPr>
            <p:cNvGrpSpPr/>
            <p:nvPr/>
          </p:nvGrpSpPr>
          <p:grpSpPr>
            <a:xfrm>
              <a:off x="213040" y="2371732"/>
              <a:ext cx="11479323" cy="3019252"/>
              <a:chOff x="213040" y="2371732"/>
              <a:chExt cx="11479323" cy="3019252"/>
            </a:xfrm>
          </p:grpSpPr>
          <p:pic>
            <p:nvPicPr>
              <p:cNvPr id="16" name="Picture 15">
                <a:extLst>
                  <a:ext uri="{FF2B5EF4-FFF2-40B4-BE49-F238E27FC236}">
                    <a16:creationId xmlns:a16="http://schemas.microsoft.com/office/drawing/2014/main" id="{9DE7F890-B289-E211-24EB-507131475162}"/>
                  </a:ext>
                </a:extLst>
              </p:cNvPr>
              <p:cNvPicPr>
                <a:picLocks noChangeAspect="1"/>
              </p:cNvPicPr>
              <p:nvPr/>
            </p:nvPicPr>
            <p:blipFill rotWithShape="1">
              <a:blip r:embed="rId2">
                <a:extLst>
                  <a:ext uri="{28A0092B-C50C-407E-A947-70E740481C1C}">
                    <a14:useLocalDpi xmlns:a14="http://schemas.microsoft.com/office/drawing/2010/main" val="0"/>
                  </a:ext>
                </a:extLst>
              </a:blip>
              <a:srcRect l="5987" t="4288" r="5987" b="4288"/>
              <a:stretch/>
            </p:blipFill>
            <p:spPr>
              <a:xfrm>
                <a:off x="213040" y="3198461"/>
                <a:ext cx="1966296" cy="1777384"/>
              </a:xfrm>
              <a:prstGeom prst="rect">
                <a:avLst/>
              </a:prstGeom>
            </p:spPr>
          </p:pic>
          <p:pic>
            <p:nvPicPr>
              <p:cNvPr id="18" name="Picture 17">
                <a:extLst>
                  <a:ext uri="{FF2B5EF4-FFF2-40B4-BE49-F238E27FC236}">
                    <a16:creationId xmlns:a16="http://schemas.microsoft.com/office/drawing/2014/main" id="{323CBD7D-2812-FC44-8793-FFF1A3024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210" y="2431394"/>
                <a:ext cx="2869161" cy="2959590"/>
              </a:xfrm>
              <a:prstGeom prst="rect">
                <a:avLst/>
              </a:prstGeom>
            </p:spPr>
          </p:pic>
          <p:pic>
            <p:nvPicPr>
              <p:cNvPr id="23" name="Picture 22">
                <a:extLst>
                  <a:ext uri="{FF2B5EF4-FFF2-40B4-BE49-F238E27FC236}">
                    <a16:creationId xmlns:a16="http://schemas.microsoft.com/office/drawing/2014/main" id="{3A1AB502-CF35-ECC4-7CD5-64CC638E8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7370" y="2431394"/>
                <a:ext cx="2590196" cy="2899929"/>
              </a:xfrm>
              <a:prstGeom prst="rect">
                <a:avLst/>
              </a:prstGeom>
            </p:spPr>
          </p:pic>
          <p:pic>
            <p:nvPicPr>
              <p:cNvPr id="26" name="Picture 25">
                <a:extLst>
                  <a:ext uri="{FF2B5EF4-FFF2-40B4-BE49-F238E27FC236}">
                    <a16:creationId xmlns:a16="http://schemas.microsoft.com/office/drawing/2014/main" id="{B89B3FFB-2027-4D61-E3E2-C98395A23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546" y="2371732"/>
                <a:ext cx="2638690" cy="2959591"/>
              </a:xfrm>
              <a:prstGeom prst="rect">
                <a:avLst/>
              </a:prstGeom>
            </p:spPr>
          </p:pic>
          <p:pic>
            <p:nvPicPr>
              <p:cNvPr id="29" name="Picture 28">
                <a:extLst>
                  <a:ext uri="{FF2B5EF4-FFF2-40B4-BE49-F238E27FC236}">
                    <a16:creationId xmlns:a16="http://schemas.microsoft.com/office/drawing/2014/main" id="{18D4FF36-F04F-030E-C9A0-4A0DB90D3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8160" y="2861593"/>
                <a:ext cx="1594203" cy="1979868"/>
              </a:xfrm>
              <a:prstGeom prst="rect">
                <a:avLst/>
              </a:prstGeom>
            </p:spPr>
          </p:pic>
        </p:grpSp>
        <p:sp>
          <p:nvSpPr>
            <p:cNvPr id="32" name="Arrow: Curved Right 31">
              <a:extLst>
                <a:ext uri="{FF2B5EF4-FFF2-40B4-BE49-F238E27FC236}">
                  <a16:creationId xmlns:a16="http://schemas.microsoft.com/office/drawing/2014/main" id="{D089B3F4-249E-3208-9780-DE941BA1B37D}"/>
                </a:ext>
              </a:extLst>
            </p:cNvPr>
            <p:cNvSpPr/>
            <p:nvPr/>
          </p:nvSpPr>
          <p:spPr>
            <a:xfrm rot="15771282">
              <a:off x="1711232" y="4788423"/>
              <a:ext cx="929507" cy="2293350"/>
            </a:xfrm>
            <a:prstGeom prst="curvedRightArrow">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Arrow: Curved Left 32">
              <a:extLst>
                <a:ext uri="{FF2B5EF4-FFF2-40B4-BE49-F238E27FC236}">
                  <a16:creationId xmlns:a16="http://schemas.microsoft.com/office/drawing/2014/main" id="{BD1AAC1A-AFAB-F59D-9227-CED7BC656381}"/>
                </a:ext>
              </a:extLst>
            </p:cNvPr>
            <p:cNvSpPr/>
            <p:nvPr/>
          </p:nvSpPr>
          <p:spPr>
            <a:xfrm rot="16862866">
              <a:off x="4690558" y="819530"/>
              <a:ext cx="1087379" cy="1999408"/>
            </a:xfrm>
            <a:prstGeom prst="curvedLeftArrow">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Arrow: Curved Right 33">
              <a:extLst>
                <a:ext uri="{FF2B5EF4-FFF2-40B4-BE49-F238E27FC236}">
                  <a16:creationId xmlns:a16="http://schemas.microsoft.com/office/drawing/2014/main" id="{B4816728-CA4B-2A40-2C69-FC1E6E3D1D1F}"/>
                </a:ext>
              </a:extLst>
            </p:cNvPr>
            <p:cNvSpPr/>
            <p:nvPr/>
          </p:nvSpPr>
          <p:spPr>
            <a:xfrm rot="15771282">
              <a:off x="7160106" y="4788423"/>
              <a:ext cx="929507" cy="2293350"/>
            </a:xfrm>
            <a:prstGeom prst="curvedRightArrow">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Arrow: Curved Left 34">
              <a:extLst>
                <a:ext uri="{FF2B5EF4-FFF2-40B4-BE49-F238E27FC236}">
                  <a16:creationId xmlns:a16="http://schemas.microsoft.com/office/drawing/2014/main" id="{A8548F4F-AEDF-FE99-A769-866BBDCA00EC}"/>
                </a:ext>
              </a:extLst>
            </p:cNvPr>
            <p:cNvSpPr/>
            <p:nvPr/>
          </p:nvSpPr>
          <p:spPr>
            <a:xfrm rot="16862866">
              <a:off x="9705547" y="982690"/>
              <a:ext cx="1087379" cy="1999408"/>
            </a:xfrm>
            <a:prstGeom prst="curvedLeftArrow">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3" name="Group 2">
            <a:extLst>
              <a:ext uri="{FF2B5EF4-FFF2-40B4-BE49-F238E27FC236}">
                <a16:creationId xmlns:a16="http://schemas.microsoft.com/office/drawing/2014/main" id="{B054BDE9-F75E-BAEE-7A38-443A9132EDB9}"/>
              </a:ext>
            </a:extLst>
          </p:cNvPr>
          <p:cNvGrpSpPr/>
          <p:nvPr/>
        </p:nvGrpSpPr>
        <p:grpSpPr>
          <a:xfrm>
            <a:off x="8591127" y="424335"/>
            <a:ext cx="2711873" cy="404081"/>
            <a:chOff x="8123091" y="492670"/>
            <a:chExt cx="2711873" cy="404081"/>
          </a:xfrm>
        </p:grpSpPr>
        <p:pic>
          <p:nvPicPr>
            <p:cNvPr id="4" name="Graphic 3">
              <a:extLst>
                <a:ext uri="{FF2B5EF4-FFF2-40B4-BE49-F238E27FC236}">
                  <a16:creationId xmlns:a16="http://schemas.microsoft.com/office/drawing/2014/main" id="{5951C31E-68F9-450B-D733-380C178276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3091" y="512342"/>
              <a:ext cx="1139788" cy="378950"/>
            </a:xfrm>
            <a:prstGeom prst="rect">
              <a:avLst/>
            </a:prstGeom>
          </p:spPr>
        </p:pic>
        <p:pic>
          <p:nvPicPr>
            <p:cNvPr id="5" name="Picture 4">
              <a:extLst>
                <a:ext uri="{FF2B5EF4-FFF2-40B4-BE49-F238E27FC236}">
                  <a16:creationId xmlns:a16="http://schemas.microsoft.com/office/drawing/2014/main" id="{6CBCF841-E74E-891C-618B-2076C08E3B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9" name="Title 8">
            <a:extLst>
              <a:ext uri="{FF2B5EF4-FFF2-40B4-BE49-F238E27FC236}">
                <a16:creationId xmlns:a16="http://schemas.microsoft.com/office/drawing/2014/main" id="{43E9B025-8C13-A2AB-09E0-D68B0025D6E6}"/>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sym typeface="Calibri"/>
              </a:rPr>
              <a:t>Retrosynthesis Process Flow</a:t>
            </a:r>
            <a:br>
              <a:rPr lang="en-US" sz="3600" b="1" dirty="0">
                <a:latin typeface="Arial" panose="020B0604020202020204" pitchFamily="34" charset="0"/>
                <a:cs typeface="Arial" panose="020B0604020202020204" pitchFamily="34" charset="0"/>
                <a:sym typeface="Calibri"/>
              </a:rPr>
            </a:br>
            <a:endParaRPr lang="en-IN" sz="3600" b="1" dirty="0"/>
          </a:p>
        </p:txBody>
      </p:sp>
    </p:spTree>
    <p:extLst>
      <p:ext uri="{BB962C8B-B14F-4D97-AF65-F5344CB8AC3E}">
        <p14:creationId xmlns:p14="http://schemas.microsoft.com/office/powerpoint/2010/main" val="370275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Google Shape;41;p1">
            <a:extLst>
              <a:ext uri="{FF2B5EF4-FFF2-40B4-BE49-F238E27FC236}">
                <a16:creationId xmlns:a16="http://schemas.microsoft.com/office/drawing/2014/main" id="{F9734705-CF95-6696-1A58-D7C28A23C21D}"/>
              </a:ext>
            </a:extLst>
          </p:cNvPr>
          <p:cNvSpPr/>
          <p:nvPr/>
        </p:nvSpPr>
        <p:spPr>
          <a:xfrm>
            <a:off x="341817" y="509812"/>
            <a:ext cx="5867402" cy="5867402"/>
          </a:xfrm>
          <a:prstGeom prst="arc">
            <a:avLst>
              <a:gd name="adj1" fmla="val 5865407"/>
              <a:gd name="adj2" fmla="val 10323269"/>
            </a:avLst>
          </a:prstGeom>
          <a:noFill/>
          <a:ln w="9525" cap="flat" cmpd="sng">
            <a:solidFill>
              <a:srgbClr val="028EEE"/>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2" name="Google Shape;42;p1">
            <a:extLst>
              <a:ext uri="{FF2B5EF4-FFF2-40B4-BE49-F238E27FC236}">
                <a16:creationId xmlns:a16="http://schemas.microsoft.com/office/drawing/2014/main" id="{853D14D7-6EAB-FB66-D611-6B051060A838}"/>
              </a:ext>
            </a:extLst>
          </p:cNvPr>
          <p:cNvSpPr/>
          <p:nvPr/>
        </p:nvSpPr>
        <p:spPr>
          <a:xfrm rot="-5400000" flipH="1">
            <a:off x="4940300" y="-393700"/>
            <a:ext cx="6858000" cy="7645400"/>
          </a:xfrm>
          <a:prstGeom prst="round2SameRect">
            <a:avLst>
              <a:gd name="adj1" fmla="val 18822"/>
              <a:gd name="adj2" fmla="val 0"/>
            </a:avLst>
          </a:prstGeom>
          <a:solidFill>
            <a:srgbClr val="0693E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49" name="Google Shape;55;p1">
            <a:extLst>
              <a:ext uri="{FF2B5EF4-FFF2-40B4-BE49-F238E27FC236}">
                <a16:creationId xmlns:a16="http://schemas.microsoft.com/office/drawing/2014/main" id="{115FE478-86FD-801A-2BFF-E3E3DBAE5448}"/>
              </a:ext>
            </a:extLst>
          </p:cNvPr>
          <p:cNvSpPr/>
          <p:nvPr/>
        </p:nvSpPr>
        <p:spPr>
          <a:xfrm>
            <a:off x="652059" y="978083"/>
            <a:ext cx="5062921" cy="5062921"/>
          </a:xfrm>
          <a:prstGeom prst="ellipse">
            <a:avLst/>
          </a:prstGeom>
          <a:solidFill>
            <a:schemeClr val="lt1"/>
          </a:solidFill>
          <a:ln>
            <a:noFill/>
          </a:ln>
          <a:effectLst>
            <a:outerShdw blurRad="50800" dist="38100" dir="8100000" algn="tr" rotWithShape="0">
              <a:srgbClr val="000000">
                <a:alpha val="11764"/>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 name="Google Shape;62;p1">
            <a:extLst>
              <a:ext uri="{FF2B5EF4-FFF2-40B4-BE49-F238E27FC236}">
                <a16:creationId xmlns:a16="http://schemas.microsoft.com/office/drawing/2014/main" id="{EBA0FE70-33E4-537F-248D-08780E64AA14}"/>
              </a:ext>
            </a:extLst>
          </p:cNvPr>
          <p:cNvSpPr/>
          <p:nvPr/>
        </p:nvSpPr>
        <p:spPr>
          <a:xfrm>
            <a:off x="9067800" y="6273746"/>
            <a:ext cx="2300169" cy="424873"/>
          </a:xfrm>
          <a:prstGeom prst="roundRect">
            <a:avLst>
              <a:gd name="adj" fmla="val 50000"/>
            </a:avLst>
          </a:prstGeom>
          <a:solidFill>
            <a:schemeClr val="bg1"/>
          </a:solidFill>
          <a:ln>
            <a:noFill/>
          </a:ln>
          <a:effectLst>
            <a:outerShdw blurRad="50800" dist="38100" dir="5400000" algn="t" rotWithShape="0">
              <a:srgbClr val="000000">
                <a:alpha val="11764"/>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0" name="Group 79">
            <a:extLst>
              <a:ext uri="{FF2B5EF4-FFF2-40B4-BE49-F238E27FC236}">
                <a16:creationId xmlns:a16="http://schemas.microsoft.com/office/drawing/2014/main" id="{1FDF01D9-5DB8-1994-B34E-9D806322B3DA}"/>
              </a:ext>
            </a:extLst>
          </p:cNvPr>
          <p:cNvGrpSpPr/>
          <p:nvPr/>
        </p:nvGrpSpPr>
        <p:grpSpPr>
          <a:xfrm>
            <a:off x="8440861" y="6206269"/>
            <a:ext cx="559828" cy="559828"/>
            <a:chOff x="8759382" y="5588084"/>
            <a:chExt cx="559828" cy="559828"/>
          </a:xfrm>
        </p:grpSpPr>
        <p:sp>
          <p:nvSpPr>
            <p:cNvPr id="54" name="Google Shape;60;p1">
              <a:extLst>
                <a:ext uri="{FF2B5EF4-FFF2-40B4-BE49-F238E27FC236}">
                  <a16:creationId xmlns:a16="http://schemas.microsoft.com/office/drawing/2014/main" id="{F3715334-54AA-3385-8997-B30761D6B436}"/>
                </a:ext>
              </a:extLst>
            </p:cNvPr>
            <p:cNvSpPr/>
            <p:nvPr/>
          </p:nvSpPr>
          <p:spPr>
            <a:xfrm>
              <a:off x="8759382" y="5588084"/>
              <a:ext cx="559828" cy="559828"/>
            </a:xfrm>
            <a:prstGeom prst="ellipse">
              <a:avLst/>
            </a:prstGeom>
            <a:solidFill>
              <a:srgbClr val="668ECE">
                <a:alpha val="60000"/>
              </a:srgb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61;p1">
              <a:extLst>
                <a:ext uri="{FF2B5EF4-FFF2-40B4-BE49-F238E27FC236}">
                  <a16:creationId xmlns:a16="http://schemas.microsoft.com/office/drawing/2014/main" id="{57BFEEFE-7ADC-C54A-2570-11EED664B100}"/>
                </a:ext>
              </a:extLst>
            </p:cNvPr>
            <p:cNvSpPr/>
            <p:nvPr/>
          </p:nvSpPr>
          <p:spPr>
            <a:xfrm>
              <a:off x="8826860" y="5655562"/>
              <a:ext cx="424873" cy="424873"/>
            </a:xfrm>
            <a:prstGeom prst="ellipse">
              <a:avLst/>
            </a:prstGeom>
            <a:solidFill>
              <a:srgbClr val="272A2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 name="Google Shape;63;p1">
              <a:extLst>
                <a:ext uri="{FF2B5EF4-FFF2-40B4-BE49-F238E27FC236}">
                  <a16:creationId xmlns:a16="http://schemas.microsoft.com/office/drawing/2014/main" id="{4818FE1A-4257-454F-F68A-F743C3C14425}"/>
                </a:ext>
              </a:extLst>
            </p:cNvPr>
            <p:cNvGrpSpPr/>
            <p:nvPr/>
          </p:nvGrpSpPr>
          <p:grpSpPr>
            <a:xfrm>
              <a:off x="8892977" y="5721970"/>
              <a:ext cx="292639" cy="292054"/>
              <a:chOff x="5371423" y="588721"/>
              <a:chExt cx="566154" cy="565027"/>
            </a:xfrm>
          </p:grpSpPr>
          <p:sp>
            <p:nvSpPr>
              <p:cNvPr id="60" name="Google Shape;64;p1">
                <a:extLst>
                  <a:ext uri="{FF2B5EF4-FFF2-40B4-BE49-F238E27FC236}">
                    <a16:creationId xmlns:a16="http://schemas.microsoft.com/office/drawing/2014/main" id="{A5938D32-C7A1-ED6F-E5E3-9395EE4A4F19}"/>
                  </a:ext>
                </a:extLst>
              </p:cNvPr>
              <p:cNvSpPr/>
              <p:nvPr/>
            </p:nvSpPr>
            <p:spPr>
              <a:xfrm>
                <a:off x="5371423" y="702183"/>
                <a:ext cx="485733" cy="451565"/>
              </a:xfrm>
              <a:custGeom>
                <a:avLst/>
                <a:gdLst/>
                <a:ahLst/>
                <a:cxnLst/>
                <a:rect l="l" t="t" r="r" b="b"/>
                <a:pathLst>
                  <a:path w="485733" h="451565" extrusionOk="0">
                    <a:moveTo>
                      <a:pt x="61287" y="0"/>
                    </a:moveTo>
                    <a:cubicBezTo>
                      <a:pt x="58378" y="0"/>
                      <a:pt x="55489" y="1359"/>
                      <a:pt x="53654" y="3899"/>
                    </a:cubicBezTo>
                    <a:cubicBezTo>
                      <a:pt x="-27810" y="116770"/>
                      <a:pt x="-15370" y="270294"/>
                      <a:pt x="83226" y="368922"/>
                    </a:cubicBezTo>
                    <a:cubicBezTo>
                      <a:pt x="193449" y="479114"/>
                      <a:pt x="372748" y="479114"/>
                      <a:pt x="482971" y="368922"/>
                    </a:cubicBezTo>
                    <a:cubicBezTo>
                      <a:pt x="486654" y="365246"/>
                      <a:pt x="486654" y="359283"/>
                      <a:pt x="482971" y="355600"/>
                    </a:cubicBezTo>
                    <a:cubicBezTo>
                      <a:pt x="479295" y="351923"/>
                      <a:pt x="473332" y="351923"/>
                      <a:pt x="469649" y="355600"/>
                    </a:cubicBezTo>
                    <a:cubicBezTo>
                      <a:pt x="366786" y="458426"/>
                      <a:pt x="199406" y="458426"/>
                      <a:pt x="96542" y="355600"/>
                    </a:cubicBezTo>
                    <a:cubicBezTo>
                      <a:pt x="4518" y="263538"/>
                      <a:pt x="-7083" y="120269"/>
                      <a:pt x="68926" y="14942"/>
                    </a:cubicBezTo>
                    <a:cubicBezTo>
                      <a:pt x="71980" y="10706"/>
                      <a:pt x="71028" y="4820"/>
                      <a:pt x="66811" y="1784"/>
                    </a:cubicBezTo>
                    <a:cubicBezTo>
                      <a:pt x="65141" y="571"/>
                      <a:pt x="63204" y="0"/>
                      <a:pt x="61287" y="0"/>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5;p1">
                <a:extLst>
                  <a:ext uri="{FF2B5EF4-FFF2-40B4-BE49-F238E27FC236}">
                    <a16:creationId xmlns:a16="http://schemas.microsoft.com/office/drawing/2014/main" id="{A8BCD99E-244F-C1A0-B28B-7988B47BDD0C}"/>
                  </a:ext>
                </a:extLst>
              </p:cNvPr>
              <p:cNvSpPr/>
              <p:nvPr/>
            </p:nvSpPr>
            <p:spPr>
              <a:xfrm>
                <a:off x="5451887" y="588721"/>
                <a:ext cx="485690" cy="451169"/>
              </a:xfrm>
              <a:custGeom>
                <a:avLst/>
                <a:gdLst/>
                <a:ahLst/>
                <a:cxnLst/>
                <a:rect l="l" t="t" r="r" b="b"/>
                <a:pathLst>
                  <a:path w="485690" h="451169" extrusionOk="0">
                    <a:moveTo>
                      <a:pt x="202635" y="0"/>
                    </a:moveTo>
                    <a:cubicBezTo>
                      <a:pt x="130245" y="0"/>
                      <a:pt x="57874" y="27540"/>
                      <a:pt x="2762" y="82639"/>
                    </a:cubicBezTo>
                    <a:cubicBezTo>
                      <a:pt x="-921" y="86316"/>
                      <a:pt x="-921" y="92278"/>
                      <a:pt x="2762" y="95961"/>
                    </a:cubicBezTo>
                    <a:cubicBezTo>
                      <a:pt x="6439" y="99638"/>
                      <a:pt x="12402" y="99638"/>
                      <a:pt x="16078" y="95961"/>
                    </a:cubicBezTo>
                    <a:cubicBezTo>
                      <a:pt x="118942" y="-6864"/>
                      <a:pt x="286322" y="-6864"/>
                      <a:pt x="389185" y="95961"/>
                    </a:cubicBezTo>
                    <a:cubicBezTo>
                      <a:pt x="481006" y="187839"/>
                      <a:pt x="492748" y="330943"/>
                      <a:pt x="417081" y="436239"/>
                    </a:cubicBezTo>
                    <a:cubicBezTo>
                      <a:pt x="414045" y="440468"/>
                      <a:pt x="415023" y="446361"/>
                      <a:pt x="419233" y="449396"/>
                    </a:cubicBezTo>
                    <a:cubicBezTo>
                      <a:pt x="423469" y="452431"/>
                      <a:pt x="429355" y="451479"/>
                      <a:pt x="432391" y="447243"/>
                    </a:cubicBezTo>
                    <a:cubicBezTo>
                      <a:pt x="513468" y="334429"/>
                      <a:pt x="500901" y="181089"/>
                      <a:pt x="402508" y="82639"/>
                    </a:cubicBezTo>
                    <a:cubicBezTo>
                      <a:pt x="347396" y="27540"/>
                      <a:pt x="275025" y="19"/>
                      <a:pt x="202635" y="0"/>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6;p1">
                <a:extLst>
                  <a:ext uri="{FF2B5EF4-FFF2-40B4-BE49-F238E27FC236}">
                    <a16:creationId xmlns:a16="http://schemas.microsoft.com/office/drawing/2014/main" id="{47307825-520B-CBDF-02A8-944B0E582863}"/>
                  </a:ext>
                </a:extLst>
              </p:cNvPr>
              <p:cNvSpPr/>
              <p:nvPr/>
            </p:nvSpPr>
            <p:spPr>
              <a:xfrm>
                <a:off x="5447252" y="663968"/>
                <a:ext cx="414540" cy="414540"/>
              </a:xfrm>
              <a:custGeom>
                <a:avLst/>
                <a:gdLst/>
                <a:ahLst/>
                <a:cxnLst/>
                <a:rect l="l" t="t" r="r" b="b"/>
                <a:pathLst>
                  <a:path w="414540" h="414540" extrusionOk="0">
                    <a:moveTo>
                      <a:pt x="207270" y="0"/>
                    </a:moveTo>
                    <a:cubicBezTo>
                      <a:pt x="321558" y="0"/>
                      <a:pt x="414541" y="92983"/>
                      <a:pt x="414541" y="207270"/>
                    </a:cubicBezTo>
                    <a:cubicBezTo>
                      <a:pt x="414541" y="321558"/>
                      <a:pt x="321558" y="414541"/>
                      <a:pt x="207270" y="414541"/>
                    </a:cubicBezTo>
                    <a:cubicBezTo>
                      <a:pt x="92983" y="414541"/>
                      <a:pt x="0" y="321558"/>
                      <a:pt x="0" y="207270"/>
                    </a:cubicBezTo>
                    <a:cubicBezTo>
                      <a:pt x="0" y="92983"/>
                      <a:pt x="92983" y="0"/>
                      <a:pt x="207270" y="0"/>
                    </a:cubicBezTo>
                    <a:close/>
                    <a:moveTo>
                      <a:pt x="207270" y="395694"/>
                    </a:moveTo>
                    <a:cubicBezTo>
                      <a:pt x="311162" y="395694"/>
                      <a:pt x="395700" y="311163"/>
                      <a:pt x="395700" y="207270"/>
                    </a:cubicBezTo>
                    <a:cubicBezTo>
                      <a:pt x="395700" y="103372"/>
                      <a:pt x="311162" y="18834"/>
                      <a:pt x="207270" y="18834"/>
                    </a:cubicBezTo>
                    <a:cubicBezTo>
                      <a:pt x="103378" y="18834"/>
                      <a:pt x="18840" y="103372"/>
                      <a:pt x="18840" y="207270"/>
                    </a:cubicBezTo>
                    <a:cubicBezTo>
                      <a:pt x="18840" y="311163"/>
                      <a:pt x="103378" y="395694"/>
                      <a:pt x="207270" y="395694"/>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7;p1">
                <a:extLst>
                  <a:ext uri="{FF2B5EF4-FFF2-40B4-BE49-F238E27FC236}">
                    <a16:creationId xmlns:a16="http://schemas.microsoft.com/office/drawing/2014/main" id="{4CE2E96A-0619-9080-845C-6A2632E0D466}"/>
                  </a:ext>
                </a:extLst>
              </p:cNvPr>
              <p:cNvSpPr/>
              <p:nvPr/>
            </p:nvSpPr>
            <p:spPr>
              <a:xfrm>
                <a:off x="5654522" y="976452"/>
                <a:ext cx="153505" cy="39490"/>
              </a:xfrm>
              <a:custGeom>
                <a:avLst/>
                <a:gdLst/>
                <a:ahLst/>
                <a:cxnLst/>
                <a:rect l="l" t="t" r="r" b="b"/>
                <a:pathLst>
                  <a:path w="153505" h="39490" extrusionOk="0">
                    <a:moveTo>
                      <a:pt x="144082" y="39491"/>
                    </a:moveTo>
                    <a:cubicBezTo>
                      <a:pt x="143199" y="39491"/>
                      <a:pt x="142316" y="39364"/>
                      <a:pt x="141434" y="39103"/>
                    </a:cubicBezTo>
                    <a:cubicBezTo>
                      <a:pt x="95447" y="25597"/>
                      <a:pt x="47720" y="18847"/>
                      <a:pt x="0" y="18847"/>
                    </a:cubicBezTo>
                    <a:lnTo>
                      <a:pt x="0" y="0"/>
                    </a:lnTo>
                    <a:cubicBezTo>
                      <a:pt x="49517" y="0"/>
                      <a:pt x="99035" y="7017"/>
                      <a:pt x="146736" y="21038"/>
                    </a:cubicBezTo>
                    <a:cubicBezTo>
                      <a:pt x="151740" y="22511"/>
                      <a:pt x="154591" y="27737"/>
                      <a:pt x="153117" y="32722"/>
                    </a:cubicBezTo>
                    <a:cubicBezTo>
                      <a:pt x="151917" y="36843"/>
                      <a:pt x="148171" y="39491"/>
                      <a:pt x="144082" y="39491"/>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8;p1">
                <a:extLst>
                  <a:ext uri="{FF2B5EF4-FFF2-40B4-BE49-F238E27FC236}">
                    <a16:creationId xmlns:a16="http://schemas.microsoft.com/office/drawing/2014/main" id="{E59EA9CF-E102-C5BA-C312-E6DEA528D066}"/>
                  </a:ext>
                </a:extLst>
              </p:cNvPr>
              <p:cNvSpPr/>
              <p:nvPr/>
            </p:nvSpPr>
            <p:spPr>
              <a:xfrm>
                <a:off x="5654522" y="726519"/>
                <a:ext cx="153505" cy="39607"/>
              </a:xfrm>
              <a:custGeom>
                <a:avLst/>
                <a:gdLst/>
                <a:ahLst/>
                <a:cxnLst/>
                <a:rect l="l" t="t" r="r" b="b"/>
                <a:pathLst>
                  <a:path w="153505" h="39607" extrusionOk="0">
                    <a:moveTo>
                      <a:pt x="0" y="20710"/>
                    </a:moveTo>
                    <a:cubicBezTo>
                      <a:pt x="47739" y="20678"/>
                      <a:pt x="95510" y="13884"/>
                      <a:pt x="141434" y="396"/>
                    </a:cubicBezTo>
                    <a:cubicBezTo>
                      <a:pt x="146386" y="-1096"/>
                      <a:pt x="151663" y="1755"/>
                      <a:pt x="153117" y="6784"/>
                    </a:cubicBezTo>
                    <a:cubicBezTo>
                      <a:pt x="154591" y="11769"/>
                      <a:pt x="151740" y="16995"/>
                      <a:pt x="146736" y="18462"/>
                    </a:cubicBezTo>
                    <a:cubicBezTo>
                      <a:pt x="99035" y="32483"/>
                      <a:pt x="49663" y="39608"/>
                      <a:pt x="0" y="39608"/>
                    </a:cubicBezTo>
                    <a:lnTo>
                      <a:pt x="0" y="20710"/>
                    </a:ln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9;p1">
                <a:extLst>
                  <a:ext uri="{FF2B5EF4-FFF2-40B4-BE49-F238E27FC236}">
                    <a16:creationId xmlns:a16="http://schemas.microsoft.com/office/drawing/2014/main" id="{774A596D-A669-754B-B3E3-924663DB32B8}"/>
                  </a:ext>
                </a:extLst>
              </p:cNvPr>
              <p:cNvSpPr/>
              <p:nvPr/>
            </p:nvSpPr>
            <p:spPr>
              <a:xfrm>
                <a:off x="5654593" y="664462"/>
                <a:ext cx="123880" cy="413564"/>
              </a:xfrm>
              <a:custGeom>
                <a:avLst/>
                <a:gdLst/>
                <a:ahLst/>
                <a:cxnLst/>
                <a:rect l="l" t="t" r="r" b="b"/>
                <a:pathLst>
                  <a:path w="123880" h="413564" extrusionOk="0">
                    <a:moveTo>
                      <a:pt x="9422" y="413564"/>
                    </a:moveTo>
                    <a:cubicBezTo>
                      <a:pt x="6425" y="413564"/>
                      <a:pt x="3459" y="412129"/>
                      <a:pt x="1637" y="409462"/>
                    </a:cubicBezTo>
                    <a:cubicBezTo>
                      <a:pt x="-1291" y="405157"/>
                      <a:pt x="-186" y="399302"/>
                      <a:pt x="4107" y="396362"/>
                    </a:cubicBezTo>
                    <a:cubicBezTo>
                      <a:pt x="67315" y="353233"/>
                      <a:pt x="105034" y="282367"/>
                      <a:pt x="105034" y="206776"/>
                    </a:cubicBezTo>
                    <a:cubicBezTo>
                      <a:pt x="105034" y="131179"/>
                      <a:pt x="67315" y="60320"/>
                      <a:pt x="4107" y="17184"/>
                    </a:cubicBezTo>
                    <a:cubicBezTo>
                      <a:pt x="-186" y="14238"/>
                      <a:pt x="-1291" y="8390"/>
                      <a:pt x="1637" y="4084"/>
                    </a:cubicBezTo>
                    <a:cubicBezTo>
                      <a:pt x="4583" y="-202"/>
                      <a:pt x="10438" y="-1269"/>
                      <a:pt x="14743" y="1620"/>
                    </a:cubicBezTo>
                    <a:cubicBezTo>
                      <a:pt x="83082" y="48268"/>
                      <a:pt x="123880" y="124963"/>
                      <a:pt x="123880" y="206776"/>
                    </a:cubicBezTo>
                    <a:cubicBezTo>
                      <a:pt x="123880" y="288583"/>
                      <a:pt x="83082" y="365279"/>
                      <a:pt x="14743" y="411932"/>
                    </a:cubicBezTo>
                    <a:cubicBezTo>
                      <a:pt x="13098" y="413031"/>
                      <a:pt x="11263" y="413564"/>
                      <a:pt x="9422" y="413564"/>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70;p1">
                <a:extLst>
                  <a:ext uri="{FF2B5EF4-FFF2-40B4-BE49-F238E27FC236}">
                    <a16:creationId xmlns:a16="http://schemas.microsoft.com/office/drawing/2014/main" id="{EC33A3A9-BE27-B45B-25A3-BE512AC145E1}"/>
                  </a:ext>
                </a:extLst>
              </p:cNvPr>
              <p:cNvSpPr/>
              <p:nvPr/>
            </p:nvSpPr>
            <p:spPr>
              <a:xfrm>
                <a:off x="5654522" y="861815"/>
                <a:ext cx="196856" cy="18840"/>
              </a:xfrm>
              <a:custGeom>
                <a:avLst/>
                <a:gdLst/>
                <a:ahLst/>
                <a:cxnLst/>
                <a:rect l="l" t="t" r="r" b="b"/>
                <a:pathLst>
                  <a:path w="196856" h="18840" extrusionOk="0">
                    <a:moveTo>
                      <a:pt x="187439" y="18841"/>
                    </a:moveTo>
                    <a:lnTo>
                      <a:pt x="0" y="18841"/>
                    </a:lnTo>
                    <a:lnTo>
                      <a:pt x="0" y="0"/>
                    </a:lnTo>
                    <a:lnTo>
                      <a:pt x="187439" y="0"/>
                    </a:lnTo>
                    <a:cubicBezTo>
                      <a:pt x="192640" y="0"/>
                      <a:pt x="196856" y="4210"/>
                      <a:pt x="196856" y="9423"/>
                    </a:cubicBezTo>
                    <a:cubicBezTo>
                      <a:pt x="196856" y="14630"/>
                      <a:pt x="192640" y="18841"/>
                      <a:pt x="187439" y="18841"/>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71;p1">
                <a:extLst>
                  <a:ext uri="{FF2B5EF4-FFF2-40B4-BE49-F238E27FC236}">
                    <a16:creationId xmlns:a16="http://schemas.microsoft.com/office/drawing/2014/main" id="{BF36ED21-6536-AEF7-C336-B72082FF2D50}"/>
                  </a:ext>
                </a:extLst>
              </p:cNvPr>
              <p:cNvSpPr/>
              <p:nvPr/>
            </p:nvSpPr>
            <p:spPr>
              <a:xfrm>
                <a:off x="5501023" y="976452"/>
                <a:ext cx="153499" cy="39490"/>
              </a:xfrm>
              <a:custGeom>
                <a:avLst/>
                <a:gdLst/>
                <a:ahLst/>
                <a:cxnLst/>
                <a:rect l="l" t="t" r="r" b="b"/>
                <a:pathLst>
                  <a:path w="153499" h="39490" extrusionOk="0">
                    <a:moveTo>
                      <a:pt x="9418" y="39491"/>
                    </a:moveTo>
                    <a:cubicBezTo>
                      <a:pt x="10307" y="39491"/>
                      <a:pt x="11189" y="39364"/>
                      <a:pt x="12065" y="39103"/>
                    </a:cubicBezTo>
                    <a:cubicBezTo>
                      <a:pt x="58058" y="25597"/>
                      <a:pt x="105779" y="18847"/>
                      <a:pt x="153499" y="18847"/>
                    </a:cubicBezTo>
                    <a:lnTo>
                      <a:pt x="153499" y="0"/>
                    </a:lnTo>
                    <a:cubicBezTo>
                      <a:pt x="103982" y="0"/>
                      <a:pt x="54464" y="7017"/>
                      <a:pt x="6770" y="21038"/>
                    </a:cubicBezTo>
                    <a:cubicBezTo>
                      <a:pt x="1766" y="22511"/>
                      <a:pt x="-1085" y="27737"/>
                      <a:pt x="388" y="32722"/>
                    </a:cubicBezTo>
                    <a:cubicBezTo>
                      <a:pt x="1582" y="36843"/>
                      <a:pt x="5334" y="39491"/>
                      <a:pt x="9418" y="39491"/>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72;p1">
                <a:extLst>
                  <a:ext uri="{FF2B5EF4-FFF2-40B4-BE49-F238E27FC236}">
                    <a16:creationId xmlns:a16="http://schemas.microsoft.com/office/drawing/2014/main" id="{B4874DA3-D907-B261-E8AE-BB4C2C256EC9}"/>
                  </a:ext>
                </a:extLst>
              </p:cNvPr>
              <p:cNvSpPr/>
              <p:nvPr/>
            </p:nvSpPr>
            <p:spPr>
              <a:xfrm>
                <a:off x="5501023" y="726519"/>
                <a:ext cx="153499" cy="39607"/>
              </a:xfrm>
              <a:custGeom>
                <a:avLst/>
                <a:gdLst/>
                <a:ahLst/>
                <a:cxnLst/>
                <a:rect l="l" t="t" r="r" b="b"/>
                <a:pathLst>
                  <a:path w="153499" h="39607" extrusionOk="0">
                    <a:moveTo>
                      <a:pt x="153499" y="20710"/>
                    </a:moveTo>
                    <a:cubicBezTo>
                      <a:pt x="105766" y="20678"/>
                      <a:pt x="57995" y="13884"/>
                      <a:pt x="12065" y="396"/>
                    </a:cubicBezTo>
                    <a:cubicBezTo>
                      <a:pt x="7119" y="-1096"/>
                      <a:pt x="1842" y="1755"/>
                      <a:pt x="388" y="6784"/>
                    </a:cubicBezTo>
                    <a:cubicBezTo>
                      <a:pt x="-1085" y="11769"/>
                      <a:pt x="1766" y="16995"/>
                      <a:pt x="6770" y="18462"/>
                    </a:cubicBezTo>
                    <a:cubicBezTo>
                      <a:pt x="54464" y="32483"/>
                      <a:pt x="103836" y="39608"/>
                      <a:pt x="153499" y="39608"/>
                    </a:cubicBezTo>
                    <a:lnTo>
                      <a:pt x="153499" y="20710"/>
                    </a:ln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73;p1">
                <a:extLst>
                  <a:ext uri="{FF2B5EF4-FFF2-40B4-BE49-F238E27FC236}">
                    <a16:creationId xmlns:a16="http://schemas.microsoft.com/office/drawing/2014/main" id="{1A806110-B92A-4DD9-A346-A6F69A1FA597}"/>
                  </a:ext>
                </a:extLst>
              </p:cNvPr>
              <p:cNvSpPr/>
              <p:nvPr/>
            </p:nvSpPr>
            <p:spPr>
              <a:xfrm>
                <a:off x="5530570" y="664462"/>
                <a:ext cx="123880" cy="413564"/>
              </a:xfrm>
              <a:custGeom>
                <a:avLst/>
                <a:gdLst/>
                <a:ahLst/>
                <a:cxnLst/>
                <a:rect l="l" t="t" r="r" b="b"/>
                <a:pathLst>
                  <a:path w="123880" h="413564" extrusionOk="0">
                    <a:moveTo>
                      <a:pt x="114465" y="413564"/>
                    </a:moveTo>
                    <a:cubicBezTo>
                      <a:pt x="117456" y="413564"/>
                      <a:pt x="120421" y="412129"/>
                      <a:pt x="122244" y="409462"/>
                    </a:cubicBezTo>
                    <a:cubicBezTo>
                      <a:pt x="125171" y="405157"/>
                      <a:pt x="124066" y="399302"/>
                      <a:pt x="119774" y="396362"/>
                    </a:cubicBezTo>
                    <a:cubicBezTo>
                      <a:pt x="56566" y="353233"/>
                      <a:pt x="18847" y="282367"/>
                      <a:pt x="18847" y="206776"/>
                    </a:cubicBezTo>
                    <a:cubicBezTo>
                      <a:pt x="18847" y="131179"/>
                      <a:pt x="56566" y="60320"/>
                      <a:pt x="119774" y="17184"/>
                    </a:cubicBezTo>
                    <a:cubicBezTo>
                      <a:pt x="124066" y="14238"/>
                      <a:pt x="125171" y="8390"/>
                      <a:pt x="122244" y="4084"/>
                    </a:cubicBezTo>
                    <a:cubicBezTo>
                      <a:pt x="119304" y="-202"/>
                      <a:pt x="113449" y="-1269"/>
                      <a:pt x="109144" y="1620"/>
                    </a:cubicBezTo>
                    <a:cubicBezTo>
                      <a:pt x="40799" y="48268"/>
                      <a:pt x="0" y="124963"/>
                      <a:pt x="0" y="206776"/>
                    </a:cubicBezTo>
                    <a:cubicBezTo>
                      <a:pt x="0" y="288583"/>
                      <a:pt x="40799" y="365279"/>
                      <a:pt x="109144" y="411932"/>
                    </a:cubicBezTo>
                    <a:cubicBezTo>
                      <a:pt x="110782" y="413031"/>
                      <a:pt x="112617" y="413564"/>
                      <a:pt x="114465" y="413564"/>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4;p1">
                <a:extLst>
                  <a:ext uri="{FF2B5EF4-FFF2-40B4-BE49-F238E27FC236}">
                    <a16:creationId xmlns:a16="http://schemas.microsoft.com/office/drawing/2014/main" id="{4296BC91-3688-FACE-CDEE-86D08620DA12}"/>
                  </a:ext>
                </a:extLst>
              </p:cNvPr>
              <p:cNvSpPr/>
              <p:nvPr/>
            </p:nvSpPr>
            <p:spPr>
              <a:xfrm>
                <a:off x="5645099" y="674376"/>
                <a:ext cx="18846" cy="393719"/>
              </a:xfrm>
              <a:custGeom>
                <a:avLst/>
                <a:gdLst/>
                <a:ahLst/>
                <a:cxnLst/>
                <a:rect l="l" t="t" r="r" b="b"/>
                <a:pathLst>
                  <a:path w="18846" h="393719" extrusionOk="0">
                    <a:moveTo>
                      <a:pt x="9423" y="0"/>
                    </a:moveTo>
                    <a:cubicBezTo>
                      <a:pt x="4216" y="0"/>
                      <a:pt x="0" y="4223"/>
                      <a:pt x="0" y="9423"/>
                    </a:cubicBezTo>
                    <a:lnTo>
                      <a:pt x="0" y="384296"/>
                    </a:lnTo>
                    <a:cubicBezTo>
                      <a:pt x="0" y="389503"/>
                      <a:pt x="4216" y="393719"/>
                      <a:pt x="9423" y="393719"/>
                    </a:cubicBezTo>
                    <a:cubicBezTo>
                      <a:pt x="14631" y="393719"/>
                      <a:pt x="18847" y="389503"/>
                      <a:pt x="18847" y="384296"/>
                    </a:cubicBezTo>
                    <a:lnTo>
                      <a:pt x="18847" y="9423"/>
                    </a:lnTo>
                    <a:cubicBezTo>
                      <a:pt x="18847" y="4223"/>
                      <a:pt x="14631" y="0"/>
                      <a:pt x="9423" y="0"/>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5;p1">
                <a:extLst>
                  <a:ext uri="{FF2B5EF4-FFF2-40B4-BE49-F238E27FC236}">
                    <a16:creationId xmlns:a16="http://schemas.microsoft.com/office/drawing/2014/main" id="{0D383AE7-38C6-D32A-5298-F4277CA27853}"/>
                  </a:ext>
                </a:extLst>
              </p:cNvPr>
              <p:cNvSpPr/>
              <p:nvPr/>
            </p:nvSpPr>
            <p:spPr>
              <a:xfrm>
                <a:off x="5457672" y="861815"/>
                <a:ext cx="196850" cy="18840"/>
              </a:xfrm>
              <a:custGeom>
                <a:avLst/>
                <a:gdLst/>
                <a:ahLst/>
                <a:cxnLst/>
                <a:rect l="l" t="t" r="r" b="b"/>
                <a:pathLst>
                  <a:path w="196850" h="18840" extrusionOk="0">
                    <a:moveTo>
                      <a:pt x="9417" y="18841"/>
                    </a:moveTo>
                    <a:lnTo>
                      <a:pt x="196850" y="18841"/>
                    </a:lnTo>
                    <a:lnTo>
                      <a:pt x="196850" y="0"/>
                    </a:lnTo>
                    <a:lnTo>
                      <a:pt x="9417" y="0"/>
                    </a:lnTo>
                    <a:cubicBezTo>
                      <a:pt x="4210" y="0"/>
                      <a:pt x="0" y="4210"/>
                      <a:pt x="0" y="9423"/>
                    </a:cubicBezTo>
                    <a:cubicBezTo>
                      <a:pt x="0" y="14630"/>
                      <a:pt x="4210" y="18841"/>
                      <a:pt x="9417" y="18841"/>
                    </a:cubicBezTo>
                    <a:close/>
                  </a:path>
                </a:pathLst>
              </a:cu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58" name="Google Shape;76;p1">
            <a:extLst>
              <a:ext uri="{FF2B5EF4-FFF2-40B4-BE49-F238E27FC236}">
                <a16:creationId xmlns:a16="http://schemas.microsoft.com/office/drawing/2014/main" id="{DD82E8E7-8C04-C808-5406-380B215A4DF5}"/>
              </a:ext>
            </a:extLst>
          </p:cNvPr>
          <p:cNvSpPr/>
          <p:nvPr/>
        </p:nvSpPr>
        <p:spPr>
          <a:xfrm>
            <a:off x="9187614" y="6394845"/>
            <a:ext cx="2060248" cy="18466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ID" sz="1200" dirty="0">
                <a:solidFill>
                  <a:srgbClr val="262626"/>
                </a:solidFill>
                <a:latin typeface="Plus Jakarta Sans ExtraBold"/>
                <a:ea typeface="Plus Jakarta Sans ExtraBold"/>
                <a:cs typeface="Plus Jakarta Sans ExtraBold"/>
                <a:sym typeface="Plus Jakarta Sans ExtraBold"/>
              </a:rPr>
              <a:t>www.topialifesciences.com</a:t>
            </a:r>
            <a:endParaRPr sz="1200" dirty="0">
              <a:solidFill>
                <a:srgbClr val="262626"/>
              </a:solidFill>
              <a:latin typeface="Plus Jakarta Sans ExtraBold"/>
              <a:ea typeface="Plus Jakarta Sans ExtraBold"/>
              <a:cs typeface="Plus Jakarta Sans ExtraBold"/>
              <a:sym typeface="Plus Jakarta Sans ExtraBold"/>
            </a:endParaRPr>
          </a:p>
        </p:txBody>
      </p:sp>
      <p:sp>
        <p:nvSpPr>
          <p:cNvPr id="59" name="Google Shape;77;p1">
            <a:extLst>
              <a:ext uri="{FF2B5EF4-FFF2-40B4-BE49-F238E27FC236}">
                <a16:creationId xmlns:a16="http://schemas.microsoft.com/office/drawing/2014/main" id="{3F5DFCA4-522D-519F-AC59-4DC3502B8788}"/>
              </a:ext>
            </a:extLst>
          </p:cNvPr>
          <p:cNvSpPr>
            <a:spLocks noGrp="1"/>
          </p:cNvSpPr>
          <p:nvPr/>
        </p:nvSpPr>
        <p:spPr>
          <a:xfrm>
            <a:off x="899867" y="1188671"/>
            <a:ext cx="4604525" cy="4604525"/>
          </a:xfrm>
          <a:prstGeom prst="ellipse">
            <a:avLst/>
          </a:prstGeom>
          <a:blipFill dpi="0" rotWithShape="1">
            <a:blip r:embed="rId2"/>
            <a:srcRect/>
            <a:stretch>
              <a:fillRect r="-50000"/>
            </a:stretch>
          </a:blipFill>
          <a:ln>
            <a:noFill/>
          </a:ln>
        </p:spPr>
        <p:txBody>
          <a:bodyPr/>
          <a:lstStyle/>
          <a:p>
            <a:endParaRPr lang="en-US"/>
          </a:p>
        </p:txBody>
      </p:sp>
      <p:sp>
        <p:nvSpPr>
          <p:cNvPr id="50" name="Google Shape;56;p1">
            <a:extLst>
              <a:ext uri="{FF2B5EF4-FFF2-40B4-BE49-F238E27FC236}">
                <a16:creationId xmlns:a16="http://schemas.microsoft.com/office/drawing/2014/main" id="{97AD882B-7162-79A6-9D30-2FF814DC7B6D}"/>
              </a:ext>
            </a:extLst>
          </p:cNvPr>
          <p:cNvSpPr txBox="1"/>
          <p:nvPr/>
        </p:nvSpPr>
        <p:spPr>
          <a:xfrm>
            <a:off x="6221458" y="1713638"/>
            <a:ext cx="4597400" cy="5539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ID" sz="3600" b="1" i="0" u="none" strike="noStrike" cap="none" dirty="0">
                <a:solidFill>
                  <a:schemeClr val="lt1"/>
                </a:solidFill>
                <a:latin typeface="Arial" panose="020B0604020202020204" pitchFamily="34" charset="0"/>
                <a:ea typeface="Plus Jakarta Sans ExtraBold"/>
                <a:cs typeface="Arial" panose="020B0604020202020204" pitchFamily="34" charset="0"/>
                <a:sym typeface="Plus Jakarta Sans ExtraBold"/>
              </a:rPr>
              <a:t>WHY TOPIA?</a:t>
            </a:r>
            <a:endParaRPr sz="3600" b="1" baseline="30000" dirty="0">
              <a:solidFill>
                <a:schemeClr val="lt1"/>
              </a:solidFill>
              <a:latin typeface="Arial" panose="020B0604020202020204" pitchFamily="34" charset="0"/>
              <a:ea typeface="Plus Jakarta Sans ExtraBold"/>
              <a:cs typeface="Arial" panose="020B0604020202020204" pitchFamily="34" charset="0"/>
              <a:sym typeface="Plus Jakarta Sans ExtraBold"/>
            </a:endParaRPr>
          </a:p>
        </p:txBody>
      </p:sp>
      <p:sp>
        <p:nvSpPr>
          <p:cNvPr id="51" name="Google Shape;57;p1">
            <a:extLst>
              <a:ext uri="{FF2B5EF4-FFF2-40B4-BE49-F238E27FC236}">
                <a16:creationId xmlns:a16="http://schemas.microsoft.com/office/drawing/2014/main" id="{0C6E8273-849E-E0D9-4159-373656632665}"/>
              </a:ext>
            </a:extLst>
          </p:cNvPr>
          <p:cNvSpPr txBox="1"/>
          <p:nvPr/>
        </p:nvSpPr>
        <p:spPr>
          <a:xfrm>
            <a:off x="6221458" y="3460407"/>
            <a:ext cx="4501435" cy="24622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1600" b="1" dirty="0">
                <a:solidFill>
                  <a:schemeClr val="bg1"/>
                </a:solidFill>
                <a:latin typeface="Arial" panose="020B0604020202020204" pitchFamily="34" charset="0"/>
                <a:ea typeface="Plus Jakarta Sans Medium"/>
                <a:cs typeface="Arial" panose="020B0604020202020204" pitchFamily="34" charset="0"/>
                <a:sym typeface="Plus Jakarta Sans Medium"/>
              </a:rPr>
              <a:t>A VISION TO BUILD SMARTER HEALTHCARE</a:t>
            </a:r>
            <a:endParaRPr sz="1600" b="1" baseline="30000" dirty="0">
              <a:solidFill>
                <a:schemeClr val="bg1"/>
              </a:solidFill>
              <a:latin typeface="Arial" panose="020B0604020202020204" pitchFamily="34" charset="0"/>
              <a:ea typeface="Plus Jakarta Sans Medium"/>
              <a:cs typeface="Arial" panose="020B0604020202020204" pitchFamily="34" charset="0"/>
              <a:sym typeface="Plus Jakarta Sans Medium"/>
            </a:endParaRPr>
          </a:p>
        </p:txBody>
      </p:sp>
      <p:sp>
        <p:nvSpPr>
          <p:cNvPr id="52" name="Google Shape;58;p1">
            <a:extLst>
              <a:ext uri="{FF2B5EF4-FFF2-40B4-BE49-F238E27FC236}">
                <a16:creationId xmlns:a16="http://schemas.microsoft.com/office/drawing/2014/main" id="{BC1BD124-C74A-D7A4-5A8A-C43A4BA114D2}"/>
              </a:ext>
            </a:extLst>
          </p:cNvPr>
          <p:cNvSpPr/>
          <p:nvPr/>
        </p:nvSpPr>
        <p:spPr>
          <a:xfrm>
            <a:off x="6249333" y="3979645"/>
            <a:ext cx="5408567" cy="158504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200"/>
              </a:spcBef>
              <a:spcAft>
                <a:spcPts val="0"/>
              </a:spcAft>
              <a:buNone/>
            </a:pPr>
            <a:r>
              <a:rPr lang="en-US" dirty="0">
                <a:solidFill>
                  <a:schemeClr val="lt1"/>
                </a:solidFill>
                <a:latin typeface="Plus Jakarta Sans"/>
              </a:rPr>
              <a:t>At </a:t>
            </a:r>
            <a:r>
              <a:rPr lang="en-US" dirty="0" err="1">
                <a:solidFill>
                  <a:schemeClr val="lt1"/>
                </a:solidFill>
                <a:latin typeface="Plus Jakarta Sans"/>
              </a:rPr>
              <a:t>Topia</a:t>
            </a:r>
            <a:r>
              <a:rPr lang="en-US" dirty="0">
                <a:solidFill>
                  <a:schemeClr val="lt1"/>
                </a:solidFill>
                <a:latin typeface="Plus Jakarta Sans"/>
              </a:rPr>
              <a:t>, we understand that every healthcare challenge is unique. That's why we offer </a:t>
            </a:r>
            <a:r>
              <a:rPr lang="en-US" dirty="0">
                <a:solidFill>
                  <a:schemeClr val="lt1"/>
                </a:solidFill>
                <a:latin typeface="Arial" panose="020B0604020202020204" pitchFamily="34" charset="0"/>
                <a:cs typeface="Arial" panose="020B0604020202020204" pitchFamily="34" charset="0"/>
              </a:rPr>
              <a:t>integrated</a:t>
            </a:r>
            <a:r>
              <a:rPr lang="en-US" dirty="0">
                <a:solidFill>
                  <a:schemeClr val="lt1"/>
                </a:solidFill>
                <a:latin typeface="Plus Jakarta Sans"/>
              </a:rPr>
              <a:t>, tailored solutions to address specific needs.</a:t>
            </a:r>
            <a:endParaRPr lang="en-US" dirty="0">
              <a:solidFill>
                <a:schemeClr val="lt1"/>
              </a:solidFill>
              <a:latin typeface="Plus Jakarta Sans"/>
              <a:sym typeface="Plus Jakarta Sans"/>
            </a:endParaRPr>
          </a:p>
          <a:p>
            <a:pPr marL="0" marR="0" lvl="0" indent="0" algn="l" rtl="0">
              <a:spcBef>
                <a:spcPts val="200"/>
              </a:spcBef>
              <a:spcAft>
                <a:spcPts val="0"/>
              </a:spcAft>
              <a:buNone/>
            </a:pPr>
            <a:r>
              <a:rPr lang="en-US" dirty="0">
                <a:solidFill>
                  <a:schemeClr val="lt1"/>
                </a:solidFill>
                <a:latin typeface="Plus Jakarta Sans"/>
                <a:ea typeface="Plus Jakarta Sans"/>
                <a:cs typeface="Plus Jakarta Sans"/>
                <a:sym typeface="Plus Jakarta Sans"/>
              </a:rPr>
              <a:t>Our vision is to improve the current conventional methods for managing compliance within the pharmaceutical and Biotech industries, reduce treatment time, and improve access to care.</a:t>
            </a:r>
          </a:p>
          <a:p>
            <a:pPr marL="0" marR="0" lvl="0" indent="0" algn="l" rtl="0">
              <a:spcBef>
                <a:spcPts val="200"/>
              </a:spcBef>
              <a:spcAft>
                <a:spcPts val="0"/>
              </a:spcAft>
              <a:buNone/>
            </a:pPr>
            <a:r>
              <a:rPr lang="en-US" dirty="0">
                <a:solidFill>
                  <a:schemeClr val="lt1"/>
                </a:solidFill>
                <a:latin typeface="Plus Jakarta Sans"/>
                <a:ea typeface="Plus Jakarta Sans"/>
                <a:cs typeface="Plus Jakarta Sans"/>
                <a:sym typeface="Plus Jakarta Sans"/>
              </a:rPr>
              <a:t>We are passionately committed to accelerating the advancement of healthcare through the intelligence of technology.</a:t>
            </a:r>
            <a:endParaRPr lang="en-US" dirty="0"/>
          </a:p>
        </p:txBody>
      </p:sp>
      <p:cxnSp>
        <p:nvCxnSpPr>
          <p:cNvPr id="84" name="Straight Connector 83">
            <a:extLst>
              <a:ext uri="{FF2B5EF4-FFF2-40B4-BE49-F238E27FC236}">
                <a16:creationId xmlns:a16="http://schemas.microsoft.com/office/drawing/2014/main" id="{801B3407-14D2-CDEB-C069-9C3F18CEC1AB}"/>
              </a:ext>
            </a:extLst>
          </p:cNvPr>
          <p:cNvCxnSpPr>
            <a:cxnSpLocks/>
          </p:cNvCxnSpPr>
          <p:nvPr/>
        </p:nvCxnSpPr>
        <p:spPr>
          <a:xfrm>
            <a:off x="6268408" y="3804105"/>
            <a:ext cx="51901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09FC5C-CD49-67EE-7252-9ABA2031C19C}"/>
              </a:ext>
            </a:extLst>
          </p:cNvPr>
          <p:cNvSpPr txBox="1"/>
          <p:nvPr/>
        </p:nvSpPr>
        <p:spPr>
          <a:xfrm>
            <a:off x="6209219" y="2527666"/>
            <a:ext cx="4501435" cy="738664"/>
          </a:xfrm>
          <a:prstGeom prst="rect">
            <a:avLst/>
          </a:prstGeom>
          <a:noFill/>
        </p:spPr>
        <p:txBody>
          <a:bodyPr wrap="square" rtlCol="0">
            <a:spAutoFit/>
          </a:bodyPr>
          <a:lstStyle/>
          <a:p>
            <a:r>
              <a:rPr lang="en-US" sz="1400" dirty="0" err="1">
                <a:solidFill>
                  <a:schemeClr val="lt1"/>
                </a:solidFill>
                <a:latin typeface="Plus Jakarta Sans"/>
                <a:sym typeface="Arial"/>
              </a:rPr>
              <a:t>Topia</a:t>
            </a:r>
            <a:r>
              <a:rPr lang="en-US" sz="1400" dirty="0">
                <a:solidFill>
                  <a:schemeClr val="lt1"/>
                </a:solidFill>
                <a:latin typeface="Plus Jakarta Sans"/>
                <a:sym typeface="Arial"/>
              </a:rPr>
              <a:t> Life Sciences leads pharmaceutical innovation with SMAG. Our tailored solutions under TOPIA address evolving healthcare needs.</a:t>
            </a:r>
            <a:endParaRPr lang="en-IN" sz="1400" dirty="0">
              <a:solidFill>
                <a:schemeClr val="lt1"/>
              </a:solidFill>
              <a:latin typeface="Plus Jakarta Sans"/>
              <a:sym typeface="Arial"/>
            </a:endParaRPr>
          </a:p>
        </p:txBody>
      </p:sp>
      <p:cxnSp>
        <p:nvCxnSpPr>
          <p:cNvPr id="6" name="Straight Connector 5">
            <a:extLst>
              <a:ext uri="{FF2B5EF4-FFF2-40B4-BE49-F238E27FC236}">
                <a16:creationId xmlns:a16="http://schemas.microsoft.com/office/drawing/2014/main" id="{BBFF6C3F-AC9D-22CB-8D9F-A51F0D7B89B0}"/>
              </a:ext>
            </a:extLst>
          </p:cNvPr>
          <p:cNvCxnSpPr/>
          <p:nvPr/>
        </p:nvCxnSpPr>
        <p:spPr>
          <a:xfrm>
            <a:off x="6249333" y="2427898"/>
            <a:ext cx="43830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046E1BD-19D1-50D6-BDE7-A21B16938221}"/>
              </a:ext>
            </a:extLst>
          </p:cNvPr>
          <p:cNvGrpSpPr/>
          <p:nvPr/>
        </p:nvGrpSpPr>
        <p:grpSpPr>
          <a:xfrm>
            <a:off x="8591127" y="424335"/>
            <a:ext cx="2711873" cy="404081"/>
            <a:chOff x="8123091" y="492670"/>
            <a:chExt cx="2711873" cy="404081"/>
          </a:xfrm>
          <a:solidFill>
            <a:schemeClr val="bg1"/>
          </a:solidFill>
        </p:grpSpPr>
        <p:pic>
          <p:nvPicPr>
            <p:cNvPr id="8" name="Graphic 7">
              <a:extLst>
                <a:ext uri="{FF2B5EF4-FFF2-40B4-BE49-F238E27FC236}">
                  <a16:creationId xmlns:a16="http://schemas.microsoft.com/office/drawing/2014/main" id="{FDD778CA-CAEC-13B5-2CB9-A1DAC5426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9" name="Picture 8">
              <a:extLst>
                <a:ext uri="{FF2B5EF4-FFF2-40B4-BE49-F238E27FC236}">
                  <a16:creationId xmlns:a16="http://schemas.microsoft.com/office/drawing/2014/main" id="{9EF7418A-E270-E88C-530B-8A7000292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grpFill/>
            <a:ln>
              <a:noFill/>
            </a:ln>
          </p:spPr>
        </p:pic>
      </p:grpSp>
    </p:spTree>
    <p:extLst>
      <p:ext uri="{BB962C8B-B14F-4D97-AF65-F5344CB8AC3E}">
        <p14:creationId xmlns:p14="http://schemas.microsoft.com/office/powerpoint/2010/main" val="4009633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150A30D5-E106-4A7C-E357-C6DE71276A0A}"/>
              </a:ext>
            </a:extLst>
          </p:cNvPr>
          <p:cNvSpPr/>
          <p:nvPr/>
        </p:nvSpPr>
        <p:spPr>
          <a:xfrm rot="5400000">
            <a:off x="-1004888" y="1004889"/>
            <a:ext cx="6858000" cy="4848225"/>
          </a:xfrm>
          <a:prstGeom prst="round2SameRect">
            <a:avLst>
              <a:gd name="adj1" fmla="val 13360"/>
              <a:gd name="adj2" fmla="val 0"/>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1">
            <a:extLst>
              <a:ext uri="{FF2B5EF4-FFF2-40B4-BE49-F238E27FC236}">
                <a16:creationId xmlns:a16="http://schemas.microsoft.com/office/drawing/2014/main" id="{CBD35E07-F3FB-41C0-B68D-D5DF47CD0AB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2">
            <a:extLst>
              <a:ext uri="{FF2B5EF4-FFF2-40B4-BE49-F238E27FC236}">
                <a16:creationId xmlns:a16="http://schemas.microsoft.com/office/drawing/2014/main" id="{B187FECB-F63D-4F6D-BE87-19573F7308C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8">
            <a:extLst>
              <a:ext uri="{FF2B5EF4-FFF2-40B4-BE49-F238E27FC236}">
                <a16:creationId xmlns:a16="http://schemas.microsoft.com/office/drawing/2014/main" id="{B9C8F81D-01A2-4112-1BBA-3B7D8F0F9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079" y="1270250"/>
            <a:ext cx="6110921" cy="5124362"/>
          </a:xfrm>
          <a:prstGeom prst="rect">
            <a:avLst/>
          </a:prstGeom>
          <a:effectLst/>
        </p:spPr>
      </p:pic>
      <p:grpSp>
        <p:nvGrpSpPr>
          <p:cNvPr id="3" name="Group 2">
            <a:extLst>
              <a:ext uri="{FF2B5EF4-FFF2-40B4-BE49-F238E27FC236}">
                <a16:creationId xmlns:a16="http://schemas.microsoft.com/office/drawing/2014/main" id="{5E6C4F27-D8B0-0A18-2A55-062F2E9D27DE}"/>
              </a:ext>
            </a:extLst>
          </p:cNvPr>
          <p:cNvGrpSpPr/>
          <p:nvPr/>
        </p:nvGrpSpPr>
        <p:grpSpPr>
          <a:xfrm>
            <a:off x="8591127" y="424335"/>
            <a:ext cx="2711873" cy="404081"/>
            <a:chOff x="8123091" y="492670"/>
            <a:chExt cx="2711873" cy="404081"/>
          </a:xfrm>
        </p:grpSpPr>
        <p:pic>
          <p:nvPicPr>
            <p:cNvPr id="4" name="Graphic 3">
              <a:extLst>
                <a:ext uri="{FF2B5EF4-FFF2-40B4-BE49-F238E27FC236}">
                  <a16:creationId xmlns:a16="http://schemas.microsoft.com/office/drawing/2014/main" id="{9479B90E-3FED-EE76-12CB-E9EB0228E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5" name="Picture 4">
              <a:extLst>
                <a:ext uri="{FF2B5EF4-FFF2-40B4-BE49-F238E27FC236}">
                  <a16:creationId xmlns:a16="http://schemas.microsoft.com/office/drawing/2014/main" id="{50169C2C-145A-4DCB-1862-563658167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2" name="Title 1">
            <a:extLst>
              <a:ext uri="{FF2B5EF4-FFF2-40B4-BE49-F238E27FC236}">
                <a16:creationId xmlns:a16="http://schemas.microsoft.com/office/drawing/2014/main" id="{3398A9BD-A38D-8ADE-40C3-16254947D666}"/>
              </a:ext>
            </a:extLst>
          </p:cNvPr>
          <p:cNvSpPr>
            <a:spLocks noGrp="1"/>
          </p:cNvSpPr>
          <p:nvPr>
            <p:ph type="title"/>
          </p:nvPr>
        </p:nvSpPr>
        <p:spPr>
          <a:xfrm>
            <a:off x="838201" y="2766218"/>
            <a:ext cx="3467100" cy="1325563"/>
          </a:xfrm>
        </p:spPr>
        <p:txBody>
          <a:bodyPr>
            <a:normAutofit fontScale="90000"/>
          </a:bodyPr>
          <a:lstStyle/>
          <a:p>
            <a:r>
              <a:rPr lang="en-US" sz="3600" b="1" dirty="0">
                <a:solidFill>
                  <a:schemeClr val="bg1"/>
                </a:solidFill>
                <a:latin typeface="Arial" panose="020B0604020202020204" pitchFamily="34" charset="0"/>
                <a:cs typeface="Arial" panose="020B0604020202020204" pitchFamily="34" charset="0"/>
                <a:sym typeface="Calibri"/>
              </a:rPr>
              <a:t>Retrosynthesis Model Architecture</a:t>
            </a:r>
            <a:endParaRPr lang="en-IN" sz="3600" b="1" dirty="0">
              <a:solidFill>
                <a:schemeClr val="bg1"/>
              </a:solidFill>
            </a:endParaRPr>
          </a:p>
        </p:txBody>
      </p:sp>
    </p:spTree>
    <p:extLst>
      <p:ext uri="{BB962C8B-B14F-4D97-AF65-F5344CB8AC3E}">
        <p14:creationId xmlns:p14="http://schemas.microsoft.com/office/powerpoint/2010/main" val="204338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896D0F-1096-F73F-C6B9-8334378D8617}"/>
              </a:ext>
            </a:extLst>
          </p:cNvPr>
          <p:cNvSpPr txBox="1"/>
          <p:nvPr/>
        </p:nvSpPr>
        <p:spPr>
          <a:xfrm>
            <a:off x="787399" y="492670"/>
            <a:ext cx="9070975" cy="492443"/>
          </a:xfrm>
          <a:prstGeom prst="rect">
            <a:avLst/>
          </a:prstGeom>
          <a:noFill/>
        </p:spPr>
        <p:txBody>
          <a:bodyPr wrap="square" lIns="0" tIns="0" rIns="0" bIns="0"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dirty="0">
                <a:latin typeface="Arial" panose="020B0604020202020204" pitchFamily="34" charset="0"/>
                <a:cs typeface="Arial" panose="020B0604020202020204" pitchFamily="34" charset="0"/>
                <a:sym typeface="Calibri"/>
              </a:rPr>
              <a:t>Process Explanation</a:t>
            </a:r>
          </a:p>
        </p:txBody>
      </p:sp>
      <p:grpSp>
        <p:nvGrpSpPr>
          <p:cNvPr id="24" name="Group 23">
            <a:extLst>
              <a:ext uri="{FF2B5EF4-FFF2-40B4-BE49-F238E27FC236}">
                <a16:creationId xmlns:a16="http://schemas.microsoft.com/office/drawing/2014/main" id="{5BBC0B3D-E134-E482-D391-BD464159BC4C}"/>
              </a:ext>
            </a:extLst>
          </p:cNvPr>
          <p:cNvGrpSpPr/>
          <p:nvPr/>
        </p:nvGrpSpPr>
        <p:grpSpPr>
          <a:xfrm>
            <a:off x="787400" y="1539045"/>
            <a:ext cx="5302249" cy="1169551"/>
            <a:chOff x="787400" y="1539045"/>
            <a:chExt cx="5302249" cy="1169551"/>
          </a:xfrm>
        </p:grpSpPr>
        <p:sp>
          <p:nvSpPr>
            <p:cNvPr id="9" name="TextBox 8">
              <a:extLst>
                <a:ext uri="{FF2B5EF4-FFF2-40B4-BE49-F238E27FC236}">
                  <a16:creationId xmlns:a16="http://schemas.microsoft.com/office/drawing/2014/main" id="{BCBE740C-2728-3C9A-AFE6-10EF3A92706F}"/>
                </a:ext>
              </a:extLst>
            </p:cNvPr>
            <p:cNvSpPr txBox="1"/>
            <p:nvPr/>
          </p:nvSpPr>
          <p:spPr>
            <a:xfrm>
              <a:off x="1911349" y="1539045"/>
              <a:ext cx="4178300" cy="1169551"/>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Data Collection</a:t>
              </a:r>
              <a:r>
                <a:rPr lang="en-US" sz="1400" dirty="0">
                  <a:latin typeface="Arial" panose="020B0604020202020204" pitchFamily="34" charset="0"/>
                  <a:cs typeface="Arial" panose="020B0604020202020204" pitchFamily="34" charset="0"/>
                </a:rPr>
                <a:t>: A comprehensive data of valid chemical reactions were gathered from various sources like USPTO, MIT Dataset and many more. This data would serve as the knowledge-base of the model for reaction and reaction feasibility.</a:t>
              </a:r>
            </a:p>
          </p:txBody>
        </p:sp>
        <p:grpSp>
          <p:nvGrpSpPr>
            <p:cNvPr id="14" name="Group 13">
              <a:extLst>
                <a:ext uri="{FF2B5EF4-FFF2-40B4-BE49-F238E27FC236}">
                  <a16:creationId xmlns:a16="http://schemas.microsoft.com/office/drawing/2014/main" id="{BA2BFCB9-2471-B48B-6FD4-BF2D4CF2DB69}"/>
                </a:ext>
              </a:extLst>
            </p:cNvPr>
            <p:cNvGrpSpPr/>
            <p:nvPr/>
          </p:nvGrpSpPr>
          <p:grpSpPr>
            <a:xfrm>
              <a:off x="787400" y="1586556"/>
              <a:ext cx="901700" cy="901700"/>
              <a:chOff x="787400" y="1586556"/>
              <a:chExt cx="901700" cy="901700"/>
            </a:xfrm>
          </p:grpSpPr>
          <p:sp>
            <p:nvSpPr>
              <p:cNvPr id="3" name="Rectangle 2">
                <a:extLst>
                  <a:ext uri="{FF2B5EF4-FFF2-40B4-BE49-F238E27FC236}">
                    <a16:creationId xmlns:a16="http://schemas.microsoft.com/office/drawing/2014/main" id="{5D469F3C-F1CE-1385-F0FD-E48EF1099F21}"/>
                  </a:ext>
                </a:extLst>
              </p:cNvPr>
              <p:cNvSpPr/>
              <p:nvPr/>
            </p:nvSpPr>
            <p:spPr>
              <a:xfrm>
                <a:off x="787400" y="1586556"/>
                <a:ext cx="901700" cy="901700"/>
              </a:xfrm>
              <a:prstGeom prst="rect">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F75EF159-CC5D-A849-0A39-505FC961EF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362" y="1794518"/>
                <a:ext cx="485775" cy="485775"/>
              </a:xfrm>
              <a:prstGeom prst="rect">
                <a:avLst/>
              </a:prstGeom>
            </p:spPr>
          </p:pic>
        </p:grpSp>
      </p:grpSp>
      <p:grpSp>
        <p:nvGrpSpPr>
          <p:cNvPr id="26" name="Group 25">
            <a:extLst>
              <a:ext uri="{FF2B5EF4-FFF2-40B4-BE49-F238E27FC236}">
                <a16:creationId xmlns:a16="http://schemas.microsoft.com/office/drawing/2014/main" id="{57A18379-7BE2-1495-B7B7-06061708DE10}"/>
              </a:ext>
            </a:extLst>
          </p:cNvPr>
          <p:cNvGrpSpPr/>
          <p:nvPr/>
        </p:nvGrpSpPr>
        <p:grpSpPr>
          <a:xfrm>
            <a:off x="787400" y="3041343"/>
            <a:ext cx="5302249" cy="3323987"/>
            <a:chOff x="787400" y="3041343"/>
            <a:chExt cx="5302249" cy="3323987"/>
          </a:xfrm>
        </p:grpSpPr>
        <p:sp>
          <p:nvSpPr>
            <p:cNvPr id="13" name="TextBox 12">
              <a:extLst>
                <a:ext uri="{FF2B5EF4-FFF2-40B4-BE49-F238E27FC236}">
                  <a16:creationId xmlns:a16="http://schemas.microsoft.com/office/drawing/2014/main" id="{C926535E-A398-D81B-513B-A769C28F07E6}"/>
                </a:ext>
              </a:extLst>
            </p:cNvPr>
            <p:cNvSpPr txBox="1"/>
            <p:nvPr/>
          </p:nvSpPr>
          <p:spPr>
            <a:xfrm>
              <a:off x="1911349" y="3041343"/>
              <a:ext cx="4178300" cy="3323987"/>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Model</a:t>
              </a:r>
              <a:r>
                <a:rPr lang="en-US" sz="1400" dirty="0">
                  <a:latin typeface="Arial" panose="020B0604020202020204" pitchFamily="34" charset="0"/>
                  <a:cs typeface="Arial" panose="020B0604020202020204" pitchFamily="34" charset="0"/>
                </a:rPr>
                <a:t>: Model performs five different functions:</a:t>
              </a:r>
            </a:p>
            <a:p>
              <a:r>
                <a:rPr lang="en-US" sz="1400" b="1" dirty="0">
                  <a:latin typeface="Arial" panose="020B0604020202020204" pitchFamily="34" charset="0"/>
                  <a:cs typeface="Arial" panose="020B0604020202020204" pitchFamily="34" charset="0"/>
                </a:rPr>
                <a:t>1) Reaction Centre Identification:</a:t>
              </a:r>
              <a:r>
                <a:rPr lang="en-US" sz="1400" dirty="0">
                  <a:latin typeface="Arial" panose="020B0604020202020204" pitchFamily="34" charset="0"/>
                  <a:cs typeface="Arial" panose="020B0604020202020204" pitchFamily="34" charset="0"/>
                </a:rPr>
                <a:t> This step actually identifies a center where a chemical reaction can occur to connect the two fragments; </a:t>
              </a:r>
              <a:r>
                <a:rPr lang="en-US" sz="1400" b="1" dirty="0">
                  <a:latin typeface="Arial" panose="020B0604020202020204" pitchFamily="34" charset="0"/>
                  <a:cs typeface="Arial" panose="020B0604020202020204" pitchFamily="34" charset="0"/>
                </a:rPr>
                <a:t>2) Defragmentation:</a:t>
              </a:r>
              <a:r>
                <a:rPr lang="en-US" sz="1400" dirty="0">
                  <a:latin typeface="Arial" panose="020B0604020202020204" pitchFamily="34" charset="0"/>
                  <a:cs typeface="Arial" panose="020B0604020202020204" pitchFamily="34" charset="0"/>
                </a:rPr>
                <a:t> Once the center is identified it breaks the molecules into two corresponding synthons;</a:t>
              </a:r>
            </a:p>
            <a:p>
              <a:r>
                <a:rPr lang="en-US" sz="1400" b="1" dirty="0">
                  <a:latin typeface="Arial" panose="020B0604020202020204" pitchFamily="34" charset="0"/>
                  <a:cs typeface="Arial" panose="020B0604020202020204" pitchFamily="34" charset="0"/>
                </a:rPr>
                <a:t>3) Library Search:</a:t>
              </a:r>
              <a:r>
                <a:rPr lang="en-US" sz="1400" dirty="0">
                  <a:latin typeface="Arial" panose="020B0604020202020204" pitchFamily="34" charset="0"/>
                  <a:cs typeface="Arial" panose="020B0604020202020204" pitchFamily="34" charset="0"/>
                </a:rPr>
                <a:t> The model simultaneously searches chemical libraries for the availability of the fragments formed; </a:t>
              </a:r>
            </a:p>
            <a:p>
              <a:r>
                <a:rPr lang="en-US" sz="1400" b="1" dirty="0">
                  <a:latin typeface="Arial" panose="020B0604020202020204" pitchFamily="34" charset="0"/>
                  <a:cs typeface="Arial" panose="020B0604020202020204" pitchFamily="34" charset="0"/>
                </a:rPr>
                <a:t>4) Scoring:</a:t>
              </a:r>
              <a:r>
                <a:rPr lang="en-US" sz="1400" dirty="0">
                  <a:latin typeface="Arial" panose="020B0604020202020204" pitchFamily="34" charset="0"/>
                  <a:cs typeface="Arial" panose="020B0604020202020204" pitchFamily="34" charset="0"/>
                </a:rPr>
                <a:t> It scores ever chemical reaction involved into the route for its feasibility; </a:t>
              </a:r>
            </a:p>
            <a:p>
              <a:r>
                <a:rPr lang="en-US" sz="1400" b="1" dirty="0">
                  <a:latin typeface="Arial" panose="020B0604020202020204" pitchFamily="34" charset="0"/>
                  <a:cs typeface="Arial" panose="020B0604020202020204" pitchFamily="34" charset="0"/>
                </a:rPr>
                <a:t>5) Plan Development:</a:t>
              </a:r>
              <a:r>
                <a:rPr lang="en-US" sz="1400" dirty="0">
                  <a:latin typeface="Arial" panose="020B0604020202020204" pitchFamily="34" charset="0"/>
                  <a:cs typeface="Arial" panose="020B0604020202020204" pitchFamily="34" charset="0"/>
                </a:rPr>
                <a:t> Based on the score of each step it prioritizes the shortest route and provides an output.</a:t>
              </a:r>
            </a:p>
          </p:txBody>
        </p:sp>
        <p:grpSp>
          <p:nvGrpSpPr>
            <p:cNvPr id="2" name="Group 1">
              <a:extLst>
                <a:ext uri="{FF2B5EF4-FFF2-40B4-BE49-F238E27FC236}">
                  <a16:creationId xmlns:a16="http://schemas.microsoft.com/office/drawing/2014/main" id="{5D464E01-C967-61AD-1249-4441BF9D5044}"/>
                </a:ext>
              </a:extLst>
            </p:cNvPr>
            <p:cNvGrpSpPr/>
            <p:nvPr/>
          </p:nvGrpSpPr>
          <p:grpSpPr>
            <a:xfrm>
              <a:off x="787400" y="3041343"/>
              <a:ext cx="901700" cy="901700"/>
              <a:chOff x="787400" y="3041343"/>
              <a:chExt cx="901700" cy="901700"/>
            </a:xfrm>
          </p:grpSpPr>
          <p:sp>
            <p:nvSpPr>
              <p:cNvPr id="4" name="Rectangle 3">
                <a:extLst>
                  <a:ext uri="{FF2B5EF4-FFF2-40B4-BE49-F238E27FC236}">
                    <a16:creationId xmlns:a16="http://schemas.microsoft.com/office/drawing/2014/main" id="{23F01902-7580-3DD2-E582-F847A01A2344}"/>
                  </a:ext>
                </a:extLst>
              </p:cNvPr>
              <p:cNvSpPr/>
              <p:nvPr/>
            </p:nvSpPr>
            <p:spPr>
              <a:xfrm>
                <a:off x="787400" y="3041343"/>
                <a:ext cx="901700" cy="901700"/>
              </a:xfrm>
              <a:prstGeom prst="rect">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7EB29689-4C53-AB0C-EFF7-6F4D583B59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362" y="3245810"/>
                <a:ext cx="466725" cy="466725"/>
              </a:xfrm>
              <a:prstGeom prst="rect">
                <a:avLst/>
              </a:prstGeom>
            </p:spPr>
          </p:pic>
        </p:grpSp>
      </p:grpSp>
      <p:grpSp>
        <p:nvGrpSpPr>
          <p:cNvPr id="22" name="Group 21">
            <a:extLst>
              <a:ext uri="{FF2B5EF4-FFF2-40B4-BE49-F238E27FC236}">
                <a16:creationId xmlns:a16="http://schemas.microsoft.com/office/drawing/2014/main" id="{BB7ADB3A-7738-D1EC-00FE-C9EE3EFB369D}"/>
              </a:ext>
            </a:extLst>
          </p:cNvPr>
          <p:cNvGrpSpPr/>
          <p:nvPr/>
        </p:nvGrpSpPr>
        <p:grpSpPr>
          <a:xfrm>
            <a:off x="6102353" y="1539045"/>
            <a:ext cx="5302248" cy="2031325"/>
            <a:chOff x="6102353" y="1539045"/>
            <a:chExt cx="5302248" cy="2031325"/>
          </a:xfrm>
        </p:grpSpPr>
        <p:sp>
          <p:nvSpPr>
            <p:cNvPr id="10" name="TextBox 9">
              <a:extLst>
                <a:ext uri="{FF2B5EF4-FFF2-40B4-BE49-F238E27FC236}">
                  <a16:creationId xmlns:a16="http://schemas.microsoft.com/office/drawing/2014/main" id="{8ACCF354-6E98-1AF5-AB65-C577635F983A}"/>
                </a:ext>
              </a:extLst>
            </p:cNvPr>
            <p:cNvSpPr txBox="1"/>
            <p:nvPr/>
          </p:nvSpPr>
          <p:spPr>
            <a:xfrm>
              <a:off x="7226301" y="1539045"/>
              <a:ext cx="4178300" cy="2031325"/>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Data Preprocessing</a:t>
              </a:r>
              <a:r>
                <a:rPr lang="en-US" sz="1400" dirty="0">
                  <a:latin typeface="Arial" panose="020B0604020202020204" pitchFamily="34" charset="0"/>
                  <a:cs typeface="Arial" panose="020B0604020202020204" pitchFamily="34" charset="0"/>
                </a:rPr>
                <a:t>: This includes two different individual steps</a:t>
              </a:r>
            </a:p>
            <a:p>
              <a:r>
                <a:rPr lang="en-US" sz="1400" b="1" dirty="0">
                  <a:latin typeface="Arial" panose="020B0604020202020204" pitchFamily="34" charset="0"/>
                  <a:cs typeface="Arial" panose="020B0604020202020204" pitchFamily="34" charset="0"/>
                </a:rPr>
                <a:t>1)</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Data Cleaning:</a:t>
              </a:r>
              <a:r>
                <a:rPr lang="en-US" sz="1400" dirty="0">
                  <a:latin typeface="Arial" panose="020B0604020202020204" pitchFamily="34" charset="0"/>
                  <a:cs typeface="Arial" panose="020B0604020202020204" pitchFamily="34" charset="0"/>
                </a:rPr>
                <a:t> Here, all the reactions were overviewed and faulty data, chemically invalid data and duplicate data were treated and curated; </a:t>
              </a:r>
            </a:p>
            <a:p>
              <a:r>
                <a:rPr lang="en-US" sz="1400" b="1" dirty="0">
                  <a:latin typeface="Arial" panose="020B0604020202020204" pitchFamily="34" charset="0"/>
                  <a:cs typeface="Arial" panose="020B0604020202020204" pitchFamily="34" charset="0"/>
                </a:rPr>
                <a:t>2) Data Conversion:</a:t>
              </a:r>
              <a:r>
                <a:rPr lang="en-US" sz="1400" dirty="0">
                  <a:latin typeface="Arial" panose="020B0604020202020204" pitchFamily="34" charset="0"/>
                  <a:cs typeface="Arial" panose="020B0604020202020204" pitchFamily="34" charset="0"/>
                </a:rPr>
                <a:t> Here, the reaction SMILES are converted to a specific SMILE format that includes atomic position and connectivity information.</a:t>
              </a:r>
            </a:p>
          </p:txBody>
        </p:sp>
        <p:grpSp>
          <p:nvGrpSpPr>
            <p:cNvPr id="18" name="Group 17">
              <a:extLst>
                <a:ext uri="{FF2B5EF4-FFF2-40B4-BE49-F238E27FC236}">
                  <a16:creationId xmlns:a16="http://schemas.microsoft.com/office/drawing/2014/main" id="{871282DE-8AA5-D501-14BD-2317BDFB6354}"/>
                </a:ext>
              </a:extLst>
            </p:cNvPr>
            <p:cNvGrpSpPr/>
            <p:nvPr/>
          </p:nvGrpSpPr>
          <p:grpSpPr>
            <a:xfrm>
              <a:off x="6102353" y="1586556"/>
              <a:ext cx="901700" cy="901700"/>
              <a:chOff x="6102353" y="1586556"/>
              <a:chExt cx="901700" cy="901700"/>
            </a:xfrm>
          </p:grpSpPr>
          <p:sp>
            <p:nvSpPr>
              <p:cNvPr id="11" name="Rectangle 10">
                <a:extLst>
                  <a:ext uri="{FF2B5EF4-FFF2-40B4-BE49-F238E27FC236}">
                    <a16:creationId xmlns:a16="http://schemas.microsoft.com/office/drawing/2014/main" id="{1CFF5296-5D88-0439-44F8-3BCFE300EE09}"/>
                  </a:ext>
                </a:extLst>
              </p:cNvPr>
              <p:cNvSpPr/>
              <p:nvPr/>
            </p:nvSpPr>
            <p:spPr>
              <a:xfrm>
                <a:off x="6102353" y="1586556"/>
                <a:ext cx="901700" cy="901700"/>
              </a:xfrm>
              <a:prstGeom prst="rect">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85F246D9-F6A7-82FE-A510-8F93D8C530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9675" y="1751873"/>
                <a:ext cx="485775" cy="589870"/>
              </a:xfrm>
              <a:prstGeom prst="rect">
                <a:avLst/>
              </a:prstGeom>
            </p:spPr>
          </p:pic>
        </p:grpSp>
      </p:grpSp>
      <p:grpSp>
        <p:nvGrpSpPr>
          <p:cNvPr id="20" name="Group 19">
            <a:extLst>
              <a:ext uri="{FF2B5EF4-FFF2-40B4-BE49-F238E27FC236}">
                <a16:creationId xmlns:a16="http://schemas.microsoft.com/office/drawing/2014/main" id="{7C585D4B-F272-05F7-8EF2-B700D70FA35D}"/>
              </a:ext>
            </a:extLst>
          </p:cNvPr>
          <p:cNvGrpSpPr/>
          <p:nvPr/>
        </p:nvGrpSpPr>
        <p:grpSpPr>
          <a:xfrm>
            <a:off x="6102353" y="3902410"/>
            <a:ext cx="5302248" cy="963421"/>
            <a:chOff x="6102353" y="3902410"/>
            <a:chExt cx="5302248" cy="963421"/>
          </a:xfrm>
        </p:grpSpPr>
        <p:sp>
          <p:nvSpPr>
            <p:cNvPr id="12" name="Rectangle 11">
              <a:extLst>
                <a:ext uri="{FF2B5EF4-FFF2-40B4-BE49-F238E27FC236}">
                  <a16:creationId xmlns:a16="http://schemas.microsoft.com/office/drawing/2014/main" id="{BC45FDAE-BFFC-8A5D-2F81-6E1AC205A0A8}"/>
                </a:ext>
              </a:extLst>
            </p:cNvPr>
            <p:cNvSpPr/>
            <p:nvPr/>
          </p:nvSpPr>
          <p:spPr>
            <a:xfrm>
              <a:off x="6102353" y="3902410"/>
              <a:ext cx="901700" cy="901700"/>
            </a:xfrm>
            <a:prstGeom prst="rect">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ED1BF9-AF55-D6AC-3736-8544286D048C}"/>
                </a:ext>
              </a:extLst>
            </p:cNvPr>
            <p:cNvSpPr txBox="1"/>
            <p:nvPr/>
          </p:nvSpPr>
          <p:spPr>
            <a:xfrm>
              <a:off x="7226301" y="3911724"/>
              <a:ext cx="4178300" cy="954107"/>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Validation:</a:t>
              </a:r>
              <a:r>
                <a:rPr lang="en-US" sz="1400" dirty="0">
                  <a:latin typeface="Arial" panose="020B0604020202020204" pitchFamily="34" charset="0"/>
                  <a:cs typeface="Arial" panose="020B0604020202020204" pitchFamily="34" charset="0"/>
                </a:rPr>
                <a:t> The obtained results are validated by testing the availability of the fragments on PubChem and look for the vendors for same fragments.</a:t>
              </a:r>
            </a:p>
          </p:txBody>
        </p:sp>
        <p:pic>
          <p:nvPicPr>
            <p:cNvPr id="27" name="Graphic 26">
              <a:extLst>
                <a:ext uri="{FF2B5EF4-FFF2-40B4-BE49-F238E27FC236}">
                  <a16:creationId xmlns:a16="http://schemas.microsoft.com/office/drawing/2014/main" id="{66746E3F-B25E-BE6C-BCA9-FA8CCDC544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3178" y="4160177"/>
              <a:ext cx="485775" cy="457200"/>
            </a:xfrm>
            <a:prstGeom prst="rect">
              <a:avLst/>
            </a:prstGeom>
          </p:spPr>
        </p:pic>
      </p:grpSp>
      <p:grpSp>
        <p:nvGrpSpPr>
          <p:cNvPr id="28" name="Group 27">
            <a:extLst>
              <a:ext uri="{FF2B5EF4-FFF2-40B4-BE49-F238E27FC236}">
                <a16:creationId xmlns:a16="http://schemas.microsoft.com/office/drawing/2014/main" id="{19978AD7-D241-389D-FF31-94FAB9CC787F}"/>
              </a:ext>
            </a:extLst>
          </p:cNvPr>
          <p:cNvGrpSpPr/>
          <p:nvPr/>
        </p:nvGrpSpPr>
        <p:grpSpPr>
          <a:xfrm>
            <a:off x="6102353" y="5197872"/>
            <a:ext cx="5302248" cy="954107"/>
            <a:chOff x="6102353" y="5197872"/>
            <a:chExt cx="5302248" cy="954107"/>
          </a:xfrm>
        </p:grpSpPr>
        <p:sp>
          <p:nvSpPr>
            <p:cNvPr id="16" name="TextBox 15">
              <a:extLst>
                <a:ext uri="{FF2B5EF4-FFF2-40B4-BE49-F238E27FC236}">
                  <a16:creationId xmlns:a16="http://schemas.microsoft.com/office/drawing/2014/main" id="{69A23B90-3DCD-7348-9E3B-3AC3E6E1CE42}"/>
                </a:ext>
              </a:extLst>
            </p:cNvPr>
            <p:cNvSpPr txBox="1"/>
            <p:nvPr/>
          </p:nvSpPr>
          <p:spPr>
            <a:xfrm>
              <a:off x="7226301" y="5197872"/>
              <a:ext cx="4178300" cy="954107"/>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Output</a:t>
              </a:r>
              <a:r>
                <a:rPr lang="en-US" sz="1400" dirty="0">
                  <a:latin typeface="Arial" panose="020B0604020202020204" pitchFamily="34" charset="0"/>
                  <a:cs typeface="Arial" panose="020B0604020202020204" pitchFamily="34" charset="0"/>
                </a:rPr>
                <a:t>: It provides a final retrosynthetic route in a form of PDF file with its chemical structure, reaction feasibility scoring and a binary outcome of its availability on PubChem</a:t>
              </a:r>
            </a:p>
          </p:txBody>
        </p:sp>
        <p:grpSp>
          <p:nvGrpSpPr>
            <p:cNvPr id="19" name="Group 18">
              <a:extLst>
                <a:ext uri="{FF2B5EF4-FFF2-40B4-BE49-F238E27FC236}">
                  <a16:creationId xmlns:a16="http://schemas.microsoft.com/office/drawing/2014/main" id="{0704CAC8-D492-FC93-ADB4-8C5302229F67}"/>
                </a:ext>
              </a:extLst>
            </p:cNvPr>
            <p:cNvGrpSpPr/>
            <p:nvPr/>
          </p:nvGrpSpPr>
          <p:grpSpPr>
            <a:xfrm>
              <a:off x="6102353" y="5197872"/>
              <a:ext cx="901700" cy="901700"/>
              <a:chOff x="6102353" y="5197872"/>
              <a:chExt cx="901700" cy="901700"/>
            </a:xfrm>
          </p:grpSpPr>
          <p:sp>
            <p:nvSpPr>
              <p:cNvPr id="17" name="Rectangle 16">
                <a:extLst>
                  <a:ext uri="{FF2B5EF4-FFF2-40B4-BE49-F238E27FC236}">
                    <a16:creationId xmlns:a16="http://schemas.microsoft.com/office/drawing/2014/main" id="{08D2D20C-695C-3D7E-1987-112AAD109C3A}"/>
                  </a:ext>
                </a:extLst>
              </p:cNvPr>
              <p:cNvSpPr/>
              <p:nvPr/>
            </p:nvSpPr>
            <p:spPr>
              <a:xfrm>
                <a:off x="6102353" y="5197872"/>
                <a:ext cx="901700" cy="901700"/>
              </a:xfrm>
              <a:prstGeom prst="rect">
                <a:avLst/>
              </a:prstGeom>
              <a:solidFill>
                <a:srgbClr val="069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674C0264-B1DA-F4DD-72D9-04803C0639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21431" y="5465375"/>
                <a:ext cx="485775" cy="419100"/>
              </a:xfrm>
              <a:prstGeom prst="rect">
                <a:avLst/>
              </a:prstGeom>
            </p:spPr>
          </p:pic>
        </p:grpSp>
      </p:grpSp>
      <p:grpSp>
        <p:nvGrpSpPr>
          <p:cNvPr id="5" name="Group 4">
            <a:extLst>
              <a:ext uri="{FF2B5EF4-FFF2-40B4-BE49-F238E27FC236}">
                <a16:creationId xmlns:a16="http://schemas.microsoft.com/office/drawing/2014/main" id="{730E0342-93B9-6A35-19D6-0B459DD2CDD6}"/>
              </a:ext>
            </a:extLst>
          </p:cNvPr>
          <p:cNvGrpSpPr/>
          <p:nvPr/>
        </p:nvGrpSpPr>
        <p:grpSpPr>
          <a:xfrm>
            <a:off x="8591127" y="424335"/>
            <a:ext cx="2711873" cy="404081"/>
            <a:chOff x="8123091" y="492670"/>
            <a:chExt cx="2711873" cy="404081"/>
          </a:xfrm>
        </p:grpSpPr>
        <p:pic>
          <p:nvPicPr>
            <p:cNvPr id="6" name="Graphic 5">
              <a:extLst>
                <a:ext uri="{FF2B5EF4-FFF2-40B4-BE49-F238E27FC236}">
                  <a16:creationId xmlns:a16="http://schemas.microsoft.com/office/drawing/2014/main" id="{FCD1133F-C740-2F9F-DFC2-8488E98D44F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23091" y="512342"/>
              <a:ext cx="1139788" cy="378950"/>
            </a:xfrm>
            <a:prstGeom prst="rect">
              <a:avLst/>
            </a:prstGeom>
          </p:spPr>
        </p:pic>
        <p:pic>
          <p:nvPicPr>
            <p:cNvPr id="7" name="Picture 6">
              <a:extLst>
                <a:ext uri="{FF2B5EF4-FFF2-40B4-BE49-F238E27FC236}">
                  <a16:creationId xmlns:a16="http://schemas.microsoft.com/office/drawing/2014/main" id="{3DF09D3A-1512-4DCC-105C-FB941EE80D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Tree>
    <p:extLst>
      <p:ext uri="{BB962C8B-B14F-4D97-AF65-F5344CB8AC3E}">
        <p14:creationId xmlns:p14="http://schemas.microsoft.com/office/powerpoint/2010/main" val="313217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6759FE-CA4D-A36C-BE1C-436EBDBC1AAA}"/>
              </a:ext>
            </a:extLst>
          </p:cNvPr>
          <p:cNvPicPr>
            <a:picLocks noChangeAspect="1"/>
          </p:cNvPicPr>
          <p:nvPr/>
        </p:nvPicPr>
        <p:blipFill>
          <a:blip r:embed="rId2"/>
          <a:stretch>
            <a:fillRect/>
          </a:stretch>
        </p:blipFill>
        <p:spPr>
          <a:xfrm>
            <a:off x="838200" y="1820290"/>
            <a:ext cx="10515600" cy="4545040"/>
          </a:xfrm>
          <a:prstGeom prst="rect">
            <a:avLst/>
          </a:prstGeom>
        </p:spPr>
      </p:pic>
      <p:grpSp>
        <p:nvGrpSpPr>
          <p:cNvPr id="2" name="Group 1">
            <a:extLst>
              <a:ext uri="{FF2B5EF4-FFF2-40B4-BE49-F238E27FC236}">
                <a16:creationId xmlns:a16="http://schemas.microsoft.com/office/drawing/2014/main" id="{C8ED6A09-7C68-0B65-0E35-189C91A4BCAC}"/>
              </a:ext>
            </a:extLst>
          </p:cNvPr>
          <p:cNvGrpSpPr/>
          <p:nvPr/>
        </p:nvGrpSpPr>
        <p:grpSpPr>
          <a:xfrm>
            <a:off x="8591127" y="424335"/>
            <a:ext cx="2711873" cy="404081"/>
            <a:chOff x="8123091" y="492670"/>
            <a:chExt cx="2711873" cy="404081"/>
          </a:xfrm>
        </p:grpSpPr>
        <p:pic>
          <p:nvPicPr>
            <p:cNvPr id="4" name="Graphic 3">
              <a:extLst>
                <a:ext uri="{FF2B5EF4-FFF2-40B4-BE49-F238E27FC236}">
                  <a16:creationId xmlns:a16="http://schemas.microsoft.com/office/drawing/2014/main" id="{BEEF08C0-47FD-45BF-245F-015C4F5F2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6" name="Picture 5">
              <a:extLst>
                <a:ext uri="{FF2B5EF4-FFF2-40B4-BE49-F238E27FC236}">
                  <a16:creationId xmlns:a16="http://schemas.microsoft.com/office/drawing/2014/main" id="{2691F1EB-CFF8-8C36-C133-A42EF063A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3" name="Title 2">
            <a:extLst>
              <a:ext uri="{FF2B5EF4-FFF2-40B4-BE49-F238E27FC236}">
                <a16:creationId xmlns:a16="http://schemas.microsoft.com/office/drawing/2014/main" id="{895770D5-B169-803B-D2E0-99432F036AA2}"/>
              </a:ext>
            </a:extLst>
          </p:cNvPr>
          <p:cNvSpPr>
            <a:spLocks noGrp="1"/>
          </p:cNvSpPr>
          <p:nvPr>
            <p:ph type="title"/>
          </p:nvPr>
        </p:nvSpPr>
        <p:spPr>
          <a:xfrm>
            <a:off x="838200" y="365125"/>
            <a:ext cx="4324350" cy="1325563"/>
          </a:xfrm>
        </p:spPr>
        <p:txBody>
          <a:bodyPr>
            <a:normAutofit/>
          </a:bodyPr>
          <a:lstStyle/>
          <a:p>
            <a:r>
              <a:rPr lang="en-US" sz="3600" b="1" dirty="0">
                <a:latin typeface="Arial" panose="020B0604020202020204" pitchFamily="34" charset="0"/>
                <a:cs typeface="Arial" panose="020B0604020202020204" pitchFamily="34" charset="0"/>
                <a:sym typeface="Calibri"/>
              </a:rPr>
              <a:t>Process flow of Drug Repurposing</a:t>
            </a:r>
            <a:endParaRPr lang="en-IN"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375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644842-F56C-3ACF-B83E-87C17898E6B2}"/>
              </a:ext>
            </a:extLst>
          </p:cNvPr>
          <p:cNvPicPr>
            <a:picLocks noChangeAspect="1"/>
          </p:cNvPicPr>
          <p:nvPr/>
        </p:nvPicPr>
        <p:blipFill>
          <a:blip r:embed="rId2"/>
          <a:stretch>
            <a:fillRect/>
          </a:stretch>
        </p:blipFill>
        <p:spPr>
          <a:xfrm>
            <a:off x="2418229" y="1582220"/>
            <a:ext cx="7355542" cy="4953050"/>
          </a:xfrm>
          <a:prstGeom prst="rect">
            <a:avLst/>
          </a:prstGeom>
        </p:spPr>
      </p:pic>
      <p:grpSp>
        <p:nvGrpSpPr>
          <p:cNvPr id="2" name="Group 1">
            <a:extLst>
              <a:ext uri="{FF2B5EF4-FFF2-40B4-BE49-F238E27FC236}">
                <a16:creationId xmlns:a16="http://schemas.microsoft.com/office/drawing/2014/main" id="{1B5417CA-5360-FDAD-1825-649EA219FA2B}"/>
              </a:ext>
            </a:extLst>
          </p:cNvPr>
          <p:cNvGrpSpPr/>
          <p:nvPr/>
        </p:nvGrpSpPr>
        <p:grpSpPr>
          <a:xfrm>
            <a:off x="8591127" y="424335"/>
            <a:ext cx="2711873" cy="404081"/>
            <a:chOff x="8123091" y="492670"/>
            <a:chExt cx="2711873" cy="404081"/>
          </a:xfrm>
        </p:grpSpPr>
        <p:pic>
          <p:nvPicPr>
            <p:cNvPr id="4" name="Graphic 3">
              <a:extLst>
                <a:ext uri="{FF2B5EF4-FFF2-40B4-BE49-F238E27FC236}">
                  <a16:creationId xmlns:a16="http://schemas.microsoft.com/office/drawing/2014/main" id="{2296AC65-603F-471D-B04D-4AD769C868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6" name="Picture 5">
              <a:extLst>
                <a:ext uri="{FF2B5EF4-FFF2-40B4-BE49-F238E27FC236}">
                  <a16:creationId xmlns:a16="http://schemas.microsoft.com/office/drawing/2014/main" id="{4868E5D1-9EC0-765B-F0B8-3104BF0F7E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8" name="Title 7">
            <a:extLst>
              <a:ext uri="{FF2B5EF4-FFF2-40B4-BE49-F238E27FC236}">
                <a16:creationId xmlns:a16="http://schemas.microsoft.com/office/drawing/2014/main" id="{284950DF-4AB8-F084-8259-CA5F3182118D}"/>
              </a:ext>
            </a:extLst>
          </p:cNvPr>
          <p:cNvSpPr>
            <a:spLocks noGrp="1"/>
          </p:cNvSpPr>
          <p:nvPr>
            <p:ph type="title"/>
          </p:nvPr>
        </p:nvSpPr>
        <p:spPr>
          <a:xfrm>
            <a:off x="838200" y="365125"/>
            <a:ext cx="6486525" cy="1325563"/>
          </a:xfrm>
        </p:spPr>
        <p:txBody>
          <a:bodyPr>
            <a:normAutofit/>
          </a:bodyPr>
          <a:lstStyle/>
          <a:p>
            <a:r>
              <a:rPr lang="en-US" sz="3600" b="1" dirty="0">
                <a:latin typeface="Arial" panose="020B0604020202020204" pitchFamily="34" charset="0"/>
                <a:cs typeface="Arial" panose="020B0604020202020204" pitchFamily="34" charset="0"/>
                <a:sym typeface="Calibri"/>
              </a:rPr>
              <a:t>Drug Repurposing Architecture	</a:t>
            </a:r>
            <a:endParaRPr lang="en-IN" sz="3600" b="1" dirty="0"/>
          </a:p>
        </p:txBody>
      </p:sp>
    </p:spTree>
    <p:extLst>
      <p:ext uri="{BB962C8B-B14F-4D97-AF65-F5344CB8AC3E}">
        <p14:creationId xmlns:p14="http://schemas.microsoft.com/office/powerpoint/2010/main" val="3795230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C737B7-12A9-0312-34AD-07417F8EDE7C}"/>
              </a:ext>
            </a:extLst>
          </p:cNvPr>
          <p:cNvSpPr>
            <a:spLocks noGrp="1"/>
          </p:cNvSpPr>
          <p:nvPr>
            <p:ph type="title"/>
          </p:nvPr>
        </p:nvSpPr>
        <p:spPr>
          <a:xfrm>
            <a:off x="838200" y="365125"/>
            <a:ext cx="5114925" cy="1325563"/>
          </a:xfrm>
        </p:spPr>
        <p:txBody>
          <a:bodyPr>
            <a:normAutofit/>
          </a:bodyPr>
          <a:lstStyle/>
          <a:p>
            <a:r>
              <a:rPr lang="en-US" sz="3600" b="1" dirty="0">
                <a:latin typeface="Arial" panose="020B0604020202020204" pitchFamily="34" charset="0"/>
                <a:cs typeface="Arial" panose="020B0604020202020204" pitchFamily="34" charset="0"/>
                <a:sym typeface="Calibri"/>
              </a:rPr>
              <a:t>Knowledge Graph for Repurposing </a:t>
            </a:r>
            <a:endParaRPr lang="en-IN" sz="3600" b="1" dirty="0"/>
          </a:p>
        </p:txBody>
      </p:sp>
      <p:sp>
        <p:nvSpPr>
          <p:cNvPr id="9" name="Content Placeholder 8">
            <a:extLst>
              <a:ext uri="{FF2B5EF4-FFF2-40B4-BE49-F238E27FC236}">
                <a16:creationId xmlns:a16="http://schemas.microsoft.com/office/drawing/2014/main" id="{89CB2E77-EF3A-78C1-1633-8C2604CF3624}"/>
              </a:ext>
            </a:extLst>
          </p:cNvPr>
          <p:cNvSpPr>
            <a:spLocks noGrp="1"/>
          </p:cNvSpPr>
          <p:nvPr>
            <p:ph idx="1"/>
          </p:nvPr>
        </p:nvSpPr>
        <p:spPr>
          <a:xfrm>
            <a:off x="838200" y="1825625"/>
            <a:ext cx="5495925" cy="4351338"/>
          </a:xfrm>
        </p:spPr>
        <p:txBody>
          <a:bodyPr>
            <a:normAutofit/>
          </a:bodyPr>
          <a:lstStyle/>
          <a:p>
            <a:pPr algn="just">
              <a:lnSpc>
                <a:spcPct val="150000"/>
              </a:lnSpc>
            </a:pPr>
            <a:r>
              <a:rPr lang="en-US" sz="1400" b="0" i="0" dirty="0">
                <a:solidFill>
                  <a:srgbClr val="0C0F12"/>
                </a:solidFill>
                <a:effectLst/>
                <a:latin typeface="Arial" panose="020B0604020202020204" pitchFamily="34" charset="0"/>
                <a:cs typeface="Arial" panose="020B0604020202020204" pitchFamily="34" charset="0"/>
              </a:rPr>
              <a:t>Knowledge graphs are powerful </a:t>
            </a:r>
            <a:r>
              <a:rPr lang="en-US" sz="1400" dirty="0">
                <a:solidFill>
                  <a:srgbClr val="0C0F12"/>
                </a:solidFill>
                <a:latin typeface="Arial" panose="020B0604020202020204" pitchFamily="34" charset="0"/>
                <a:cs typeface="Arial" panose="020B0604020202020204" pitchFamily="34" charset="0"/>
              </a:rPr>
              <a:t>heterogenous graphs </a:t>
            </a:r>
            <a:r>
              <a:rPr lang="en-US" sz="1400" b="0" i="0" dirty="0">
                <a:solidFill>
                  <a:srgbClr val="0C0F12"/>
                </a:solidFill>
                <a:effectLst/>
                <a:latin typeface="Arial" panose="020B0604020202020204" pitchFamily="34" charset="0"/>
                <a:cs typeface="Arial" panose="020B0604020202020204" pitchFamily="34" charset="0"/>
              </a:rPr>
              <a:t>that connects data to visually represent a network of entities and relationships. Importantly, knowledge graphs capture facts.</a:t>
            </a:r>
          </a:p>
          <a:p>
            <a:pPr algn="just">
              <a:lnSpc>
                <a:spcPct val="150000"/>
              </a:lnSpc>
            </a:pPr>
            <a:endParaRPr lang="en-US" sz="1400" b="0" i="0" dirty="0">
              <a:solidFill>
                <a:srgbClr val="0C0F12"/>
              </a:solidFill>
              <a:effectLst/>
              <a:latin typeface="Arial" panose="020B0604020202020204" pitchFamily="34" charset="0"/>
              <a:cs typeface="Arial" panose="020B0604020202020204" pitchFamily="34" charset="0"/>
            </a:endParaRPr>
          </a:p>
          <a:p>
            <a:pPr algn="just">
              <a:lnSpc>
                <a:spcPct val="150000"/>
              </a:lnSpc>
            </a:pPr>
            <a:r>
              <a:rPr lang="en-US" sz="1400" dirty="0">
                <a:latin typeface="Arial" panose="020B0604020202020204" pitchFamily="34" charset="0"/>
                <a:cs typeface="Arial" panose="020B0604020202020204" pitchFamily="34" charset="0"/>
              </a:rPr>
              <a:t>Knowledge Graph has many missing links in-between nodes, we try to complete the  knowledge graph  by predicting missing links</a:t>
            </a:r>
          </a:p>
          <a:p>
            <a:pPr algn="just">
              <a:lnSpc>
                <a:spcPct val="150000"/>
              </a:lnSpc>
            </a:pPr>
            <a:endParaRPr lang="en-US" sz="1400" dirty="0">
              <a:latin typeface="Arial" panose="020B0604020202020204" pitchFamily="34" charset="0"/>
              <a:cs typeface="Arial" panose="020B0604020202020204" pitchFamily="34" charset="0"/>
            </a:endParaRPr>
          </a:p>
          <a:p>
            <a:pPr algn="just">
              <a:lnSpc>
                <a:spcPct val="150000"/>
              </a:lnSpc>
            </a:pPr>
            <a:r>
              <a:rPr lang="en-US" sz="1400" dirty="0">
                <a:latin typeface="Arial" panose="020B0604020202020204" pitchFamily="34" charset="0"/>
                <a:cs typeface="Arial" panose="020B0604020202020204" pitchFamily="34" charset="0"/>
              </a:rPr>
              <a:t>We calculate the embeddings for each nodes </a:t>
            </a:r>
          </a:p>
          <a:p>
            <a:pPr algn="just">
              <a:lnSpc>
                <a:spcPct val="150000"/>
              </a:lnSpc>
            </a:pPr>
            <a:endParaRPr lang="en-US" sz="1400" dirty="0">
              <a:latin typeface="Arial" panose="020B0604020202020204" pitchFamily="34" charset="0"/>
              <a:cs typeface="Arial" panose="020B0604020202020204" pitchFamily="34" charset="0"/>
            </a:endParaRPr>
          </a:p>
          <a:p>
            <a:pPr algn="just">
              <a:lnSpc>
                <a:spcPct val="150000"/>
              </a:lnSpc>
            </a:pPr>
            <a:r>
              <a:rPr lang="en-US" sz="1400" dirty="0">
                <a:latin typeface="Arial" panose="020B0604020202020204" pitchFamily="34" charset="0"/>
                <a:cs typeface="Arial" panose="020B0604020202020204" pitchFamily="34" charset="0"/>
              </a:rPr>
              <a:t>Then try to predict link based on Machine learning models</a:t>
            </a:r>
          </a:p>
        </p:txBody>
      </p:sp>
      <p:pic>
        <p:nvPicPr>
          <p:cNvPr id="6" name="Picture 5">
            <a:extLst>
              <a:ext uri="{FF2B5EF4-FFF2-40B4-BE49-F238E27FC236}">
                <a16:creationId xmlns:a16="http://schemas.microsoft.com/office/drawing/2014/main" id="{3FAB64DC-8BF5-F10B-81B6-19D4AE4724D8}"/>
              </a:ext>
            </a:extLst>
          </p:cNvPr>
          <p:cNvPicPr>
            <a:picLocks noChangeAspect="1"/>
          </p:cNvPicPr>
          <p:nvPr/>
        </p:nvPicPr>
        <p:blipFill>
          <a:blip r:embed="rId2"/>
          <a:stretch>
            <a:fillRect/>
          </a:stretch>
        </p:blipFill>
        <p:spPr>
          <a:xfrm>
            <a:off x="6436902" y="2394989"/>
            <a:ext cx="5120098" cy="3212610"/>
          </a:xfrm>
          <a:prstGeom prst="rect">
            <a:avLst/>
          </a:prstGeom>
        </p:spPr>
      </p:pic>
      <p:grpSp>
        <p:nvGrpSpPr>
          <p:cNvPr id="2" name="Group 1">
            <a:extLst>
              <a:ext uri="{FF2B5EF4-FFF2-40B4-BE49-F238E27FC236}">
                <a16:creationId xmlns:a16="http://schemas.microsoft.com/office/drawing/2014/main" id="{484B987E-DCB6-A79F-0EFD-DB89DF007185}"/>
              </a:ext>
            </a:extLst>
          </p:cNvPr>
          <p:cNvGrpSpPr/>
          <p:nvPr/>
        </p:nvGrpSpPr>
        <p:grpSpPr>
          <a:xfrm>
            <a:off x="8591127" y="424335"/>
            <a:ext cx="2711873" cy="404081"/>
            <a:chOff x="8123091" y="492670"/>
            <a:chExt cx="2711873" cy="404081"/>
          </a:xfrm>
        </p:grpSpPr>
        <p:pic>
          <p:nvPicPr>
            <p:cNvPr id="5" name="Graphic 4">
              <a:extLst>
                <a:ext uri="{FF2B5EF4-FFF2-40B4-BE49-F238E27FC236}">
                  <a16:creationId xmlns:a16="http://schemas.microsoft.com/office/drawing/2014/main" id="{A0085C48-D9A4-35D3-CAB6-47816BDEA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8" name="Picture 7">
              <a:extLst>
                <a:ext uri="{FF2B5EF4-FFF2-40B4-BE49-F238E27FC236}">
                  <a16:creationId xmlns:a16="http://schemas.microsoft.com/office/drawing/2014/main" id="{7E138973-8D7A-8787-7985-A0D049D01C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Tree>
    <p:extLst>
      <p:ext uri="{BB962C8B-B14F-4D97-AF65-F5344CB8AC3E}">
        <p14:creationId xmlns:p14="http://schemas.microsoft.com/office/powerpoint/2010/main" val="2790599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58AA84-95EB-EF0F-554C-A21AF01F6B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582" y="885846"/>
            <a:ext cx="8296835" cy="5773599"/>
          </a:xfrm>
        </p:spPr>
      </p:pic>
      <p:grpSp>
        <p:nvGrpSpPr>
          <p:cNvPr id="3" name="Group 2">
            <a:extLst>
              <a:ext uri="{FF2B5EF4-FFF2-40B4-BE49-F238E27FC236}">
                <a16:creationId xmlns:a16="http://schemas.microsoft.com/office/drawing/2014/main" id="{0BC253C5-E066-7922-2E8F-14A4785202EF}"/>
              </a:ext>
            </a:extLst>
          </p:cNvPr>
          <p:cNvGrpSpPr/>
          <p:nvPr/>
        </p:nvGrpSpPr>
        <p:grpSpPr>
          <a:xfrm>
            <a:off x="8591127" y="424335"/>
            <a:ext cx="2711873" cy="404081"/>
            <a:chOff x="8123091" y="492670"/>
            <a:chExt cx="2711873" cy="404081"/>
          </a:xfrm>
        </p:grpSpPr>
        <p:pic>
          <p:nvPicPr>
            <p:cNvPr id="4" name="Graphic 3">
              <a:extLst>
                <a:ext uri="{FF2B5EF4-FFF2-40B4-BE49-F238E27FC236}">
                  <a16:creationId xmlns:a16="http://schemas.microsoft.com/office/drawing/2014/main" id="{5C412164-BFAD-1A2A-7BBE-6D36543032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6" name="Picture 5">
              <a:extLst>
                <a:ext uri="{FF2B5EF4-FFF2-40B4-BE49-F238E27FC236}">
                  <a16:creationId xmlns:a16="http://schemas.microsoft.com/office/drawing/2014/main" id="{AF798EA0-F55C-7815-0F1A-D14E39A3E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Tree>
    <p:extLst>
      <p:ext uri="{BB962C8B-B14F-4D97-AF65-F5344CB8AC3E}">
        <p14:creationId xmlns:p14="http://schemas.microsoft.com/office/powerpoint/2010/main" val="3265854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25A5-04D6-7F88-AE34-D3E29F3CAF16}"/>
              </a:ext>
            </a:extLst>
          </p:cNvPr>
          <p:cNvSpPr>
            <a:spLocks noGrp="1"/>
          </p:cNvSpPr>
          <p:nvPr>
            <p:ph type="title"/>
          </p:nvPr>
        </p:nvSpPr>
        <p:spPr/>
        <p:txBody>
          <a:bodyPr/>
          <a:lstStyle/>
          <a:p>
            <a:r>
              <a:rPr lang="en-US" dirty="0"/>
              <a:t>Graph visualization </a:t>
            </a:r>
          </a:p>
        </p:txBody>
      </p:sp>
      <p:sp>
        <p:nvSpPr>
          <p:cNvPr id="3" name="Content Placeholder 2">
            <a:extLst>
              <a:ext uri="{FF2B5EF4-FFF2-40B4-BE49-F238E27FC236}">
                <a16:creationId xmlns:a16="http://schemas.microsoft.com/office/drawing/2014/main" id="{D875EAE3-F303-FC28-81DA-B8287B1A7145}"/>
              </a:ext>
            </a:extLst>
          </p:cNvPr>
          <p:cNvSpPr>
            <a:spLocks noGrp="1"/>
          </p:cNvSpPr>
          <p:nvPr>
            <p:ph idx="1"/>
          </p:nvPr>
        </p:nvSpPr>
        <p:spPr/>
        <p:txBody>
          <a:bodyPr/>
          <a:lstStyle/>
          <a:p>
            <a:endParaRPr lang="en-US" dirty="0">
              <a:hlinkClick r:id="" action="ppaction://noaction"/>
            </a:endParaRPr>
          </a:p>
          <a:p>
            <a:endParaRPr lang="en-US" dirty="0">
              <a:hlinkClick r:id="" action="ppaction://noaction"/>
            </a:endParaRPr>
          </a:p>
          <a:p>
            <a:endParaRPr lang="en-US" dirty="0">
              <a:hlinkClick r:id="" action="ppaction://noaction"/>
            </a:endParaRPr>
          </a:p>
          <a:p>
            <a:endParaRPr lang="en-US" dirty="0">
              <a:hlinkClick r:id="" action="ppaction://noaction"/>
            </a:endParaRPr>
          </a:p>
          <a:p>
            <a:endParaRPr lang="en-US" dirty="0">
              <a:hlinkClick r:id="" action="ppaction://noaction"/>
            </a:endParaRPr>
          </a:p>
          <a:p>
            <a:endParaRPr lang="en-US" dirty="0">
              <a:hlinkClick r:id="" action="ppaction://noaction"/>
            </a:endParaRPr>
          </a:p>
          <a:p>
            <a:endParaRPr lang="en-US" dirty="0">
              <a:hlinkClick r:id="" action="ppaction://noaction"/>
            </a:endParaRPr>
          </a:p>
          <a:p>
            <a:r>
              <a:rPr lang="en-US" dirty="0">
                <a:hlinkClick r:id="" action="ppaction://noaction"/>
              </a:rPr>
              <a:t>Link</a:t>
            </a:r>
            <a:r>
              <a:rPr lang="en-US" dirty="0"/>
              <a:t> : </a:t>
            </a:r>
          </a:p>
        </p:txBody>
      </p:sp>
      <p:pic>
        <p:nvPicPr>
          <p:cNvPr id="5" name="Picture 4">
            <a:hlinkClick r:id="rId2"/>
            <a:extLst>
              <a:ext uri="{FF2B5EF4-FFF2-40B4-BE49-F238E27FC236}">
                <a16:creationId xmlns:a16="http://schemas.microsoft.com/office/drawing/2014/main" id="{39C89C70-EB29-7E6A-CE76-54AC6A87D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4" y="-35299"/>
            <a:ext cx="12317507" cy="6928598"/>
          </a:xfrm>
          <a:prstGeom prst="rect">
            <a:avLst/>
          </a:prstGeom>
        </p:spPr>
      </p:pic>
    </p:spTree>
    <p:extLst>
      <p:ext uri="{BB962C8B-B14F-4D97-AF65-F5344CB8AC3E}">
        <p14:creationId xmlns:p14="http://schemas.microsoft.com/office/powerpoint/2010/main" val="3783867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C477FBC-85A0-1E05-7172-31FA84C2F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Google Shape;1111;p25">
            <a:extLst>
              <a:ext uri="{FF2B5EF4-FFF2-40B4-BE49-F238E27FC236}">
                <a16:creationId xmlns:a16="http://schemas.microsoft.com/office/drawing/2014/main" id="{4B18FAA4-45D2-AD41-0ED3-E0EDA19ADB16}"/>
              </a:ext>
            </a:extLst>
          </p:cNvPr>
          <p:cNvSpPr/>
          <p:nvPr/>
        </p:nvSpPr>
        <p:spPr>
          <a:xfrm rot="5400000">
            <a:off x="-381001" y="381000"/>
            <a:ext cx="6858000" cy="6096002"/>
          </a:xfrm>
          <a:prstGeom prst="round2SameRect">
            <a:avLst>
              <a:gd name="adj1" fmla="val 18822"/>
              <a:gd name="adj2" fmla="val 0"/>
            </a:avLst>
          </a:prstGeom>
          <a:solidFill>
            <a:srgbClr val="028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10" name="Google Shape;1112;p25">
            <a:extLst>
              <a:ext uri="{FF2B5EF4-FFF2-40B4-BE49-F238E27FC236}">
                <a16:creationId xmlns:a16="http://schemas.microsoft.com/office/drawing/2014/main" id="{661EDAC7-BED4-9820-3CFF-0A876ED99A17}"/>
              </a:ext>
            </a:extLst>
          </p:cNvPr>
          <p:cNvGrpSpPr/>
          <p:nvPr/>
        </p:nvGrpSpPr>
        <p:grpSpPr>
          <a:xfrm>
            <a:off x="614652" y="290491"/>
            <a:ext cx="275929" cy="156310"/>
            <a:chOff x="10546080" y="508000"/>
            <a:chExt cx="661900" cy="374958"/>
          </a:xfrm>
        </p:grpSpPr>
        <p:sp>
          <p:nvSpPr>
            <p:cNvPr id="11" name="Google Shape;1113;p25">
              <a:extLst>
                <a:ext uri="{FF2B5EF4-FFF2-40B4-BE49-F238E27FC236}">
                  <a16:creationId xmlns:a16="http://schemas.microsoft.com/office/drawing/2014/main" id="{37F8C617-BB68-3F7F-E999-71019D00F77C}"/>
                </a:ext>
              </a:extLst>
            </p:cNvPr>
            <p:cNvSpPr/>
            <p:nvPr/>
          </p:nvSpPr>
          <p:spPr>
            <a:xfrm>
              <a:off x="10546080" y="508000"/>
              <a:ext cx="116840" cy="116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12" name="Google Shape;1114;p25">
              <a:extLst>
                <a:ext uri="{FF2B5EF4-FFF2-40B4-BE49-F238E27FC236}">
                  <a16:creationId xmlns:a16="http://schemas.microsoft.com/office/drawing/2014/main" id="{F3F1289E-1457-AF66-09AE-B45E4A918C86}"/>
                </a:ext>
              </a:extLst>
            </p:cNvPr>
            <p:cNvSpPr/>
            <p:nvPr/>
          </p:nvSpPr>
          <p:spPr>
            <a:xfrm>
              <a:off x="10818610" y="508000"/>
              <a:ext cx="116840" cy="116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13" name="Google Shape;1115;p25">
              <a:extLst>
                <a:ext uri="{FF2B5EF4-FFF2-40B4-BE49-F238E27FC236}">
                  <a16:creationId xmlns:a16="http://schemas.microsoft.com/office/drawing/2014/main" id="{C8F70A95-F592-4391-7F3C-D2C9781D2808}"/>
                </a:ext>
              </a:extLst>
            </p:cNvPr>
            <p:cNvSpPr/>
            <p:nvPr/>
          </p:nvSpPr>
          <p:spPr>
            <a:xfrm>
              <a:off x="11091140" y="508000"/>
              <a:ext cx="116840" cy="116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14" name="Google Shape;1116;p25">
              <a:extLst>
                <a:ext uri="{FF2B5EF4-FFF2-40B4-BE49-F238E27FC236}">
                  <a16:creationId xmlns:a16="http://schemas.microsoft.com/office/drawing/2014/main" id="{4D553667-E408-48EA-3762-9F23FE88BC47}"/>
                </a:ext>
              </a:extLst>
            </p:cNvPr>
            <p:cNvSpPr/>
            <p:nvPr/>
          </p:nvSpPr>
          <p:spPr>
            <a:xfrm>
              <a:off x="10546080" y="766118"/>
              <a:ext cx="116840" cy="116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15" name="Google Shape;1117;p25">
              <a:extLst>
                <a:ext uri="{FF2B5EF4-FFF2-40B4-BE49-F238E27FC236}">
                  <a16:creationId xmlns:a16="http://schemas.microsoft.com/office/drawing/2014/main" id="{AA8562BF-1A70-D305-996C-7DD2F979B5E4}"/>
                </a:ext>
              </a:extLst>
            </p:cNvPr>
            <p:cNvSpPr/>
            <p:nvPr/>
          </p:nvSpPr>
          <p:spPr>
            <a:xfrm>
              <a:off x="10818610" y="766118"/>
              <a:ext cx="116840" cy="116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16" name="Google Shape;1118;p25">
              <a:extLst>
                <a:ext uri="{FF2B5EF4-FFF2-40B4-BE49-F238E27FC236}">
                  <a16:creationId xmlns:a16="http://schemas.microsoft.com/office/drawing/2014/main" id="{A85BD4B2-9100-A9E6-97BB-1AF125237CBF}"/>
                </a:ext>
              </a:extLst>
            </p:cNvPr>
            <p:cNvSpPr/>
            <p:nvPr/>
          </p:nvSpPr>
          <p:spPr>
            <a:xfrm>
              <a:off x="11091140" y="766118"/>
              <a:ext cx="116840" cy="116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17" name="Google Shape;1119;p25">
            <a:extLst>
              <a:ext uri="{FF2B5EF4-FFF2-40B4-BE49-F238E27FC236}">
                <a16:creationId xmlns:a16="http://schemas.microsoft.com/office/drawing/2014/main" id="{43B88EE3-87CD-F9F9-BB05-69B51DF143C8}"/>
              </a:ext>
            </a:extLst>
          </p:cNvPr>
          <p:cNvSpPr/>
          <p:nvPr/>
        </p:nvSpPr>
        <p:spPr>
          <a:xfrm>
            <a:off x="609600" y="1951672"/>
            <a:ext cx="3701143" cy="147732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9600" dirty="0">
                <a:solidFill>
                  <a:schemeClr val="lt1"/>
                </a:solidFill>
                <a:latin typeface="Arial" panose="020B0604020202020204" pitchFamily="34" charset="0"/>
                <a:ea typeface="Plus Jakarta Sans ExtraBold"/>
                <a:cs typeface="Arial" panose="020B0604020202020204" pitchFamily="34" charset="0"/>
                <a:sym typeface="Plus Jakarta Sans ExtraBold"/>
              </a:rPr>
              <a:t>Thank</a:t>
            </a:r>
            <a:endParaRPr sz="9600" dirty="0">
              <a:solidFill>
                <a:schemeClr val="lt1"/>
              </a:solidFill>
              <a:latin typeface="Arial" panose="020B0604020202020204" pitchFamily="34" charset="0"/>
              <a:ea typeface="Plus Jakarta Sans ExtraBold"/>
              <a:cs typeface="Arial" panose="020B0604020202020204" pitchFamily="34" charset="0"/>
              <a:sym typeface="Plus Jakarta Sans ExtraBold"/>
            </a:endParaRPr>
          </a:p>
        </p:txBody>
      </p:sp>
      <p:sp>
        <p:nvSpPr>
          <p:cNvPr id="18" name="Google Shape;1120;p25">
            <a:extLst>
              <a:ext uri="{FF2B5EF4-FFF2-40B4-BE49-F238E27FC236}">
                <a16:creationId xmlns:a16="http://schemas.microsoft.com/office/drawing/2014/main" id="{8C18F52C-055C-3650-54E6-84F366F549BA}"/>
              </a:ext>
            </a:extLst>
          </p:cNvPr>
          <p:cNvSpPr/>
          <p:nvPr/>
        </p:nvSpPr>
        <p:spPr>
          <a:xfrm>
            <a:off x="741603" y="3138202"/>
            <a:ext cx="3701143" cy="147732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9600" dirty="0">
                <a:solidFill>
                  <a:schemeClr val="lt1"/>
                </a:solidFill>
                <a:latin typeface="Arial" panose="020B0604020202020204" pitchFamily="34" charset="0"/>
                <a:ea typeface="Plus Jakarta Sans ExtraBold"/>
                <a:cs typeface="Arial" panose="020B0604020202020204" pitchFamily="34" charset="0"/>
                <a:sym typeface="Plus Jakarta Sans ExtraBold"/>
              </a:rPr>
              <a:t>You!</a:t>
            </a:r>
            <a:endParaRPr dirty="0">
              <a:latin typeface="Arial" panose="020B0604020202020204" pitchFamily="34" charset="0"/>
              <a:cs typeface="Arial" panose="020B0604020202020204" pitchFamily="34" charset="0"/>
            </a:endParaRPr>
          </a:p>
        </p:txBody>
      </p:sp>
      <p:cxnSp>
        <p:nvCxnSpPr>
          <p:cNvPr id="21" name="Google Shape;1123;p25">
            <a:extLst>
              <a:ext uri="{FF2B5EF4-FFF2-40B4-BE49-F238E27FC236}">
                <a16:creationId xmlns:a16="http://schemas.microsoft.com/office/drawing/2014/main" id="{C2DE57E5-5104-AD8E-2AB5-20D4245C8B75}"/>
              </a:ext>
            </a:extLst>
          </p:cNvPr>
          <p:cNvCxnSpPr>
            <a:cxnSpLocks/>
          </p:cNvCxnSpPr>
          <p:nvPr/>
        </p:nvCxnSpPr>
        <p:spPr>
          <a:xfrm>
            <a:off x="609600" y="4640288"/>
            <a:ext cx="3429000" cy="0"/>
          </a:xfrm>
          <a:prstGeom prst="straightConnector1">
            <a:avLst/>
          </a:prstGeom>
          <a:noFill/>
          <a:ln w="12700" cap="flat" cmpd="sng">
            <a:solidFill>
              <a:srgbClr val="ABB8C3"/>
            </a:solidFill>
            <a:prstDash val="solid"/>
            <a:miter lim="800000"/>
            <a:headEnd type="none" w="sm" len="sm"/>
            <a:tailEnd type="none" w="sm" len="sm"/>
          </a:ln>
        </p:spPr>
      </p:cxnSp>
      <p:sp>
        <p:nvSpPr>
          <p:cNvPr id="22" name="Google Shape;1124;p25">
            <a:extLst>
              <a:ext uri="{FF2B5EF4-FFF2-40B4-BE49-F238E27FC236}">
                <a16:creationId xmlns:a16="http://schemas.microsoft.com/office/drawing/2014/main" id="{551C6B16-2E51-9F68-9BA1-1B1E75F2A23F}"/>
              </a:ext>
            </a:extLst>
          </p:cNvPr>
          <p:cNvSpPr/>
          <p:nvPr/>
        </p:nvSpPr>
        <p:spPr>
          <a:xfrm>
            <a:off x="8597900" y="5679965"/>
            <a:ext cx="559828" cy="559828"/>
          </a:xfrm>
          <a:prstGeom prst="ellipse">
            <a:avLst/>
          </a:prstGeom>
          <a:solidFill>
            <a:srgbClr val="668ECE">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125;p25">
            <a:extLst>
              <a:ext uri="{FF2B5EF4-FFF2-40B4-BE49-F238E27FC236}">
                <a16:creationId xmlns:a16="http://schemas.microsoft.com/office/drawing/2014/main" id="{BCF3927C-CAEC-C092-A36E-48DE56F88A5E}"/>
              </a:ext>
            </a:extLst>
          </p:cNvPr>
          <p:cNvSpPr/>
          <p:nvPr/>
        </p:nvSpPr>
        <p:spPr>
          <a:xfrm>
            <a:off x="8665378" y="5747443"/>
            <a:ext cx="424873" cy="424873"/>
          </a:xfrm>
          <a:prstGeom prst="ellipse">
            <a:avLst/>
          </a:prstGeom>
          <a:solidFill>
            <a:srgbClr val="069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126;p25">
            <a:extLst>
              <a:ext uri="{FF2B5EF4-FFF2-40B4-BE49-F238E27FC236}">
                <a16:creationId xmlns:a16="http://schemas.microsoft.com/office/drawing/2014/main" id="{40874D23-997A-92DE-1086-CC022CE40F02}"/>
              </a:ext>
            </a:extLst>
          </p:cNvPr>
          <p:cNvSpPr/>
          <p:nvPr/>
        </p:nvSpPr>
        <p:spPr>
          <a:xfrm>
            <a:off x="9308036" y="5747442"/>
            <a:ext cx="2244557" cy="424873"/>
          </a:xfrm>
          <a:prstGeom prst="roundRect">
            <a:avLst>
              <a:gd name="adj" fmla="val 50000"/>
            </a:avLst>
          </a:prstGeom>
          <a:solidFill>
            <a:schemeClr val="bg1"/>
          </a:solidFill>
          <a:ln>
            <a:noFill/>
          </a:ln>
          <a:effectLst>
            <a:outerShdw blurRad="50800" dist="38100" dir="5400000" algn="t"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25" name="Google Shape;1127;p25">
            <a:extLst>
              <a:ext uri="{FF2B5EF4-FFF2-40B4-BE49-F238E27FC236}">
                <a16:creationId xmlns:a16="http://schemas.microsoft.com/office/drawing/2014/main" id="{7E32C880-B097-8BC4-9099-0360BCE3DC06}"/>
              </a:ext>
            </a:extLst>
          </p:cNvPr>
          <p:cNvGrpSpPr/>
          <p:nvPr/>
        </p:nvGrpSpPr>
        <p:grpSpPr>
          <a:xfrm>
            <a:off x="8731495" y="5813851"/>
            <a:ext cx="292639" cy="292054"/>
            <a:chOff x="5371423" y="588721"/>
            <a:chExt cx="566154" cy="565027"/>
          </a:xfrm>
        </p:grpSpPr>
        <p:sp>
          <p:nvSpPr>
            <p:cNvPr id="26" name="Google Shape;1128;p25">
              <a:extLst>
                <a:ext uri="{FF2B5EF4-FFF2-40B4-BE49-F238E27FC236}">
                  <a16:creationId xmlns:a16="http://schemas.microsoft.com/office/drawing/2014/main" id="{E8082654-FAF5-44BF-F854-2359C6121C61}"/>
                </a:ext>
              </a:extLst>
            </p:cNvPr>
            <p:cNvSpPr/>
            <p:nvPr/>
          </p:nvSpPr>
          <p:spPr>
            <a:xfrm>
              <a:off x="5371423" y="702183"/>
              <a:ext cx="485733" cy="451565"/>
            </a:xfrm>
            <a:custGeom>
              <a:avLst/>
              <a:gdLst/>
              <a:ahLst/>
              <a:cxnLst/>
              <a:rect l="l" t="t" r="r" b="b"/>
              <a:pathLst>
                <a:path w="485733" h="451565" extrusionOk="0">
                  <a:moveTo>
                    <a:pt x="61287" y="0"/>
                  </a:moveTo>
                  <a:cubicBezTo>
                    <a:pt x="58378" y="0"/>
                    <a:pt x="55489" y="1359"/>
                    <a:pt x="53654" y="3899"/>
                  </a:cubicBezTo>
                  <a:cubicBezTo>
                    <a:pt x="-27810" y="116770"/>
                    <a:pt x="-15370" y="270294"/>
                    <a:pt x="83226" y="368922"/>
                  </a:cubicBezTo>
                  <a:cubicBezTo>
                    <a:pt x="193449" y="479114"/>
                    <a:pt x="372748" y="479114"/>
                    <a:pt x="482971" y="368922"/>
                  </a:cubicBezTo>
                  <a:cubicBezTo>
                    <a:pt x="486654" y="365246"/>
                    <a:pt x="486654" y="359283"/>
                    <a:pt x="482971" y="355600"/>
                  </a:cubicBezTo>
                  <a:cubicBezTo>
                    <a:pt x="479295" y="351923"/>
                    <a:pt x="473332" y="351923"/>
                    <a:pt x="469649" y="355600"/>
                  </a:cubicBezTo>
                  <a:cubicBezTo>
                    <a:pt x="366786" y="458426"/>
                    <a:pt x="199406" y="458426"/>
                    <a:pt x="96542" y="355600"/>
                  </a:cubicBezTo>
                  <a:cubicBezTo>
                    <a:pt x="4518" y="263538"/>
                    <a:pt x="-7083" y="120269"/>
                    <a:pt x="68926" y="14942"/>
                  </a:cubicBezTo>
                  <a:cubicBezTo>
                    <a:pt x="71980" y="10706"/>
                    <a:pt x="71028" y="4820"/>
                    <a:pt x="66811" y="1784"/>
                  </a:cubicBezTo>
                  <a:cubicBezTo>
                    <a:pt x="65141" y="571"/>
                    <a:pt x="63204" y="0"/>
                    <a:pt x="6128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1129;p25">
              <a:extLst>
                <a:ext uri="{FF2B5EF4-FFF2-40B4-BE49-F238E27FC236}">
                  <a16:creationId xmlns:a16="http://schemas.microsoft.com/office/drawing/2014/main" id="{26678CD4-397E-964A-5E5D-16F9EBAE4587}"/>
                </a:ext>
              </a:extLst>
            </p:cNvPr>
            <p:cNvSpPr/>
            <p:nvPr/>
          </p:nvSpPr>
          <p:spPr>
            <a:xfrm>
              <a:off x="5451887" y="588721"/>
              <a:ext cx="485690" cy="451169"/>
            </a:xfrm>
            <a:custGeom>
              <a:avLst/>
              <a:gdLst/>
              <a:ahLst/>
              <a:cxnLst/>
              <a:rect l="l" t="t" r="r" b="b"/>
              <a:pathLst>
                <a:path w="485690" h="451169" extrusionOk="0">
                  <a:moveTo>
                    <a:pt x="202635" y="0"/>
                  </a:moveTo>
                  <a:cubicBezTo>
                    <a:pt x="130245" y="0"/>
                    <a:pt x="57874" y="27540"/>
                    <a:pt x="2762" y="82639"/>
                  </a:cubicBezTo>
                  <a:cubicBezTo>
                    <a:pt x="-921" y="86316"/>
                    <a:pt x="-921" y="92278"/>
                    <a:pt x="2762" y="95961"/>
                  </a:cubicBezTo>
                  <a:cubicBezTo>
                    <a:pt x="6439" y="99638"/>
                    <a:pt x="12402" y="99638"/>
                    <a:pt x="16078" y="95961"/>
                  </a:cubicBezTo>
                  <a:cubicBezTo>
                    <a:pt x="118942" y="-6864"/>
                    <a:pt x="286322" y="-6864"/>
                    <a:pt x="389185" y="95961"/>
                  </a:cubicBezTo>
                  <a:cubicBezTo>
                    <a:pt x="481006" y="187839"/>
                    <a:pt x="492748" y="330943"/>
                    <a:pt x="417081" y="436239"/>
                  </a:cubicBezTo>
                  <a:cubicBezTo>
                    <a:pt x="414045" y="440468"/>
                    <a:pt x="415023" y="446361"/>
                    <a:pt x="419233" y="449396"/>
                  </a:cubicBezTo>
                  <a:cubicBezTo>
                    <a:pt x="423469" y="452431"/>
                    <a:pt x="429355" y="451479"/>
                    <a:pt x="432391" y="447243"/>
                  </a:cubicBezTo>
                  <a:cubicBezTo>
                    <a:pt x="513468" y="334429"/>
                    <a:pt x="500901" y="181089"/>
                    <a:pt x="402508" y="82639"/>
                  </a:cubicBezTo>
                  <a:cubicBezTo>
                    <a:pt x="347396" y="27540"/>
                    <a:pt x="275025" y="19"/>
                    <a:pt x="20263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1130;p25">
              <a:extLst>
                <a:ext uri="{FF2B5EF4-FFF2-40B4-BE49-F238E27FC236}">
                  <a16:creationId xmlns:a16="http://schemas.microsoft.com/office/drawing/2014/main" id="{21DE4A4B-AF9A-7AED-CA5B-164FE0B259B6}"/>
                </a:ext>
              </a:extLst>
            </p:cNvPr>
            <p:cNvSpPr/>
            <p:nvPr/>
          </p:nvSpPr>
          <p:spPr>
            <a:xfrm>
              <a:off x="5447252" y="663968"/>
              <a:ext cx="414540" cy="414540"/>
            </a:xfrm>
            <a:custGeom>
              <a:avLst/>
              <a:gdLst/>
              <a:ahLst/>
              <a:cxnLst/>
              <a:rect l="l" t="t" r="r" b="b"/>
              <a:pathLst>
                <a:path w="414540" h="414540" extrusionOk="0">
                  <a:moveTo>
                    <a:pt x="207270" y="0"/>
                  </a:moveTo>
                  <a:cubicBezTo>
                    <a:pt x="321558" y="0"/>
                    <a:pt x="414541" y="92983"/>
                    <a:pt x="414541" y="207270"/>
                  </a:cubicBezTo>
                  <a:cubicBezTo>
                    <a:pt x="414541" y="321558"/>
                    <a:pt x="321558" y="414541"/>
                    <a:pt x="207270" y="414541"/>
                  </a:cubicBezTo>
                  <a:cubicBezTo>
                    <a:pt x="92983" y="414541"/>
                    <a:pt x="0" y="321558"/>
                    <a:pt x="0" y="207270"/>
                  </a:cubicBezTo>
                  <a:cubicBezTo>
                    <a:pt x="0" y="92983"/>
                    <a:pt x="92983" y="0"/>
                    <a:pt x="207270" y="0"/>
                  </a:cubicBezTo>
                  <a:close/>
                  <a:moveTo>
                    <a:pt x="207270" y="395694"/>
                  </a:moveTo>
                  <a:cubicBezTo>
                    <a:pt x="311162" y="395694"/>
                    <a:pt x="395700" y="311163"/>
                    <a:pt x="395700" y="207270"/>
                  </a:cubicBezTo>
                  <a:cubicBezTo>
                    <a:pt x="395700" y="103372"/>
                    <a:pt x="311162" y="18834"/>
                    <a:pt x="207270" y="18834"/>
                  </a:cubicBezTo>
                  <a:cubicBezTo>
                    <a:pt x="103378" y="18834"/>
                    <a:pt x="18840" y="103372"/>
                    <a:pt x="18840" y="207270"/>
                  </a:cubicBezTo>
                  <a:cubicBezTo>
                    <a:pt x="18840" y="311163"/>
                    <a:pt x="103378" y="395694"/>
                    <a:pt x="207270" y="3956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1131;p25">
              <a:extLst>
                <a:ext uri="{FF2B5EF4-FFF2-40B4-BE49-F238E27FC236}">
                  <a16:creationId xmlns:a16="http://schemas.microsoft.com/office/drawing/2014/main" id="{926076EF-BA99-E2A1-E73F-80353A85B3A4}"/>
                </a:ext>
              </a:extLst>
            </p:cNvPr>
            <p:cNvSpPr/>
            <p:nvPr/>
          </p:nvSpPr>
          <p:spPr>
            <a:xfrm>
              <a:off x="5654522" y="976452"/>
              <a:ext cx="153505" cy="39490"/>
            </a:xfrm>
            <a:custGeom>
              <a:avLst/>
              <a:gdLst/>
              <a:ahLst/>
              <a:cxnLst/>
              <a:rect l="l" t="t" r="r" b="b"/>
              <a:pathLst>
                <a:path w="153505" h="39490" extrusionOk="0">
                  <a:moveTo>
                    <a:pt x="144082" y="39491"/>
                  </a:moveTo>
                  <a:cubicBezTo>
                    <a:pt x="143199" y="39491"/>
                    <a:pt x="142316" y="39364"/>
                    <a:pt x="141434" y="39103"/>
                  </a:cubicBezTo>
                  <a:cubicBezTo>
                    <a:pt x="95447" y="25597"/>
                    <a:pt x="47720" y="18847"/>
                    <a:pt x="0" y="18847"/>
                  </a:cubicBezTo>
                  <a:lnTo>
                    <a:pt x="0" y="0"/>
                  </a:lnTo>
                  <a:cubicBezTo>
                    <a:pt x="49517" y="0"/>
                    <a:pt x="99035" y="7017"/>
                    <a:pt x="146736" y="21038"/>
                  </a:cubicBezTo>
                  <a:cubicBezTo>
                    <a:pt x="151740" y="22511"/>
                    <a:pt x="154591" y="27737"/>
                    <a:pt x="153117" y="32722"/>
                  </a:cubicBezTo>
                  <a:cubicBezTo>
                    <a:pt x="151917" y="36843"/>
                    <a:pt x="148171" y="39491"/>
                    <a:pt x="144082" y="394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1132;p25">
              <a:extLst>
                <a:ext uri="{FF2B5EF4-FFF2-40B4-BE49-F238E27FC236}">
                  <a16:creationId xmlns:a16="http://schemas.microsoft.com/office/drawing/2014/main" id="{3E9BA374-60CA-047E-457C-7EF9F144F5BF}"/>
                </a:ext>
              </a:extLst>
            </p:cNvPr>
            <p:cNvSpPr/>
            <p:nvPr/>
          </p:nvSpPr>
          <p:spPr>
            <a:xfrm>
              <a:off x="5654522" y="726519"/>
              <a:ext cx="153505" cy="39607"/>
            </a:xfrm>
            <a:custGeom>
              <a:avLst/>
              <a:gdLst/>
              <a:ahLst/>
              <a:cxnLst/>
              <a:rect l="l" t="t" r="r" b="b"/>
              <a:pathLst>
                <a:path w="153505" h="39607" extrusionOk="0">
                  <a:moveTo>
                    <a:pt x="0" y="20710"/>
                  </a:moveTo>
                  <a:cubicBezTo>
                    <a:pt x="47739" y="20678"/>
                    <a:pt x="95510" y="13884"/>
                    <a:pt x="141434" y="396"/>
                  </a:cubicBezTo>
                  <a:cubicBezTo>
                    <a:pt x="146386" y="-1096"/>
                    <a:pt x="151663" y="1755"/>
                    <a:pt x="153117" y="6784"/>
                  </a:cubicBezTo>
                  <a:cubicBezTo>
                    <a:pt x="154591" y="11769"/>
                    <a:pt x="151740" y="16995"/>
                    <a:pt x="146736" y="18462"/>
                  </a:cubicBezTo>
                  <a:cubicBezTo>
                    <a:pt x="99035" y="32483"/>
                    <a:pt x="49663" y="39608"/>
                    <a:pt x="0" y="39608"/>
                  </a:cubicBezTo>
                  <a:lnTo>
                    <a:pt x="0" y="2071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1133;p25">
              <a:extLst>
                <a:ext uri="{FF2B5EF4-FFF2-40B4-BE49-F238E27FC236}">
                  <a16:creationId xmlns:a16="http://schemas.microsoft.com/office/drawing/2014/main" id="{320175B5-3880-7202-8551-A1D0F3741D79}"/>
                </a:ext>
              </a:extLst>
            </p:cNvPr>
            <p:cNvSpPr/>
            <p:nvPr/>
          </p:nvSpPr>
          <p:spPr>
            <a:xfrm>
              <a:off x="5654593" y="664462"/>
              <a:ext cx="123880" cy="413564"/>
            </a:xfrm>
            <a:custGeom>
              <a:avLst/>
              <a:gdLst/>
              <a:ahLst/>
              <a:cxnLst/>
              <a:rect l="l" t="t" r="r" b="b"/>
              <a:pathLst>
                <a:path w="123880" h="413564" extrusionOk="0">
                  <a:moveTo>
                    <a:pt x="9422" y="413564"/>
                  </a:moveTo>
                  <a:cubicBezTo>
                    <a:pt x="6425" y="413564"/>
                    <a:pt x="3459" y="412129"/>
                    <a:pt x="1637" y="409462"/>
                  </a:cubicBezTo>
                  <a:cubicBezTo>
                    <a:pt x="-1291" y="405157"/>
                    <a:pt x="-186" y="399302"/>
                    <a:pt x="4107" y="396362"/>
                  </a:cubicBezTo>
                  <a:cubicBezTo>
                    <a:pt x="67315" y="353233"/>
                    <a:pt x="105034" y="282367"/>
                    <a:pt x="105034" y="206776"/>
                  </a:cubicBezTo>
                  <a:cubicBezTo>
                    <a:pt x="105034" y="131179"/>
                    <a:pt x="67315" y="60320"/>
                    <a:pt x="4107" y="17184"/>
                  </a:cubicBezTo>
                  <a:cubicBezTo>
                    <a:pt x="-186" y="14238"/>
                    <a:pt x="-1291" y="8390"/>
                    <a:pt x="1637" y="4084"/>
                  </a:cubicBezTo>
                  <a:cubicBezTo>
                    <a:pt x="4583" y="-202"/>
                    <a:pt x="10438" y="-1269"/>
                    <a:pt x="14743" y="1620"/>
                  </a:cubicBezTo>
                  <a:cubicBezTo>
                    <a:pt x="83082" y="48268"/>
                    <a:pt x="123880" y="124963"/>
                    <a:pt x="123880" y="206776"/>
                  </a:cubicBezTo>
                  <a:cubicBezTo>
                    <a:pt x="123880" y="288583"/>
                    <a:pt x="83082" y="365279"/>
                    <a:pt x="14743" y="411932"/>
                  </a:cubicBezTo>
                  <a:cubicBezTo>
                    <a:pt x="13098" y="413031"/>
                    <a:pt x="11263" y="413564"/>
                    <a:pt x="9422" y="413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1134;p25">
              <a:extLst>
                <a:ext uri="{FF2B5EF4-FFF2-40B4-BE49-F238E27FC236}">
                  <a16:creationId xmlns:a16="http://schemas.microsoft.com/office/drawing/2014/main" id="{71CB65BB-BEE2-921E-4939-2A14D32632C7}"/>
                </a:ext>
              </a:extLst>
            </p:cNvPr>
            <p:cNvSpPr/>
            <p:nvPr/>
          </p:nvSpPr>
          <p:spPr>
            <a:xfrm>
              <a:off x="5654522" y="861815"/>
              <a:ext cx="196856" cy="18840"/>
            </a:xfrm>
            <a:custGeom>
              <a:avLst/>
              <a:gdLst/>
              <a:ahLst/>
              <a:cxnLst/>
              <a:rect l="l" t="t" r="r" b="b"/>
              <a:pathLst>
                <a:path w="196856" h="18840" extrusionOk="0">
                  <a:moveTo>
                    <a:pt x="187439" y="18841"/>
                  </a:moveTo>
                  <a:lnTo>
                    <a:pt x="0" y="18841"/>
                  </a:lnTo>
                  <a:lnTo>
                    <a:pt x="0" y="0"/>
                  </a:lnTo>
                  <a:lnTo>
                    <a:pt x="187439" y="0"/>
                  </a:lnTo>
                  <a:cubicBezTo>
                    <a:pt x="192640" y="0"/>
                    <a:pt x="196856" y="4210"/>
                    <a:pt x="196856" y="9423"/>
                  </a:cubicBezTo>
                  <a:cubicBezTo>
                    <a:pt x="196856" y="14630"/>
                    <a:pt x="192640" y="18841"/>
                    <a:pt x="187439" y="188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1135;p25">
              <a:extLst>
                <a:ext uri="{FF2B5EF4-FFF2-40B4-BE49-F238E27FC236}">
                  <a16:creationId xmlns:a16="http://schemas.microsoft.com/office/drawing/2014/main" id="{A7A66894-5E94-924C-5C2A-B2875C9624F3}"/>
                </a:ext>
              </a:extLst>
            </p:cNvPr>
            <p:cNvSpPr/>
            <p:nvPr/>
          </p:nvSpPr>
          <p:spPr>
            <a:xfrm>
              <a:off x="5501023" y="976452"/>
              <a:ext cx="153499" cy="39490"/>
            </a:xfrm>
            <a:custGeom>
              <a:avLst/>
              <a:gdLst/>
              <a:ahLst/>
              <a:cxnLst/>
              <a:rect l="l" t="t" r="r" b="b"/>
              <a:pathLst>
                <a:path w="153499" h="39490" extrusionOk="0">
                  <a:moveTo>
                    <a:pt x="9418" y="39491"/>
                  </a:moveTo>
                  <a:cubicBezTo>
                    <a:pt x="10307" y="39491"/>
                    <a:pt x="11189" y="39364"/>
                    <a:pt x="12065" y="39103"/>
                  </a:cubicBezTo>
                  <a:cubicBezTo>
                    <a:pt x="58058" y="25597"/>
                    <a:pt x="105779" y="18847"/>
                    <a:pt x="153499" y="18847"/>
                  </a:cubicBezTo>
                  <a:lnTo>
                    <a:pt x="153499" y="0"/>
                  </a:lnTo>
                  <a:cubicBezTo>
                    <a:pt x="103982" y="0"/>
                    <a:pt x="54464" y="7017"/>
                    <a:pt x="6770" y="21038"/>
                  </a:cubicBezTo>
                  <a:cubicBezTo>
                    <a:pt x="1766" y="22511"/>
                    <a:pt x="-1085" y="27737"/>
                    <a:pt x="388" y="32722"/>
                  </a:cubicBezTo>
                  <a:cubicBezTo>
                    <a:pt x="1582" y="36843"/>
                    <a:pt x="5334" y="39491"/>
                    <a:pt x="9418" y="394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1136;p25">
              <a:extLst>
                <a:ext uri="{FF2B5EF4-FFF2-40B4-BE49-F238E27FC236}">
                  <a16:creationId xmlns:a16="http://schemas.microsoft.com/office/drawing/2014/main" id="{FD27EDAA-46C1-7E03-C9E4-03B35A5DE283}"/>
                </a:ext>
              </a:extLst>
            </p:cNvPr>
            <p:cNvSpPr/>
            <p:nvPr/>
          </p:nvSpPr>
          <p:spPr>
            <a:xfrm>
              <a:off x="5501023" y="726519"/>
              <a:ext cx="153499" cy="39607"/>
            </a:xfrm>
            <a:custGeom>
              <a:avLst/>
              <a:gdLst/>
              <a:ahLst/>
              <a:cxnLst/>
              <a:rect l="l" t="t" r="r" b="b"/>
              <a:pathLst>
                <a:path w="153499" h="39607" extrusionOk="0">
                  <a:moveTo>
                    <a:pt x="153499" y="20710"/>
                  </a:moveTo>
                  <a:cubicBezTo>
                    <a:pt x="105766" y="20678"/>
                    <a:pt x="57995" y="13884"/>
                    <a:pt x="12065" y="396"/>
                  </a:cubicBezTo>
                  <a:cubicBezTo>
                    <a:pt x="7119" y="-1096"/>
                    <a:pt x="1842" y="1755"/>
                    <a:pt x="388" y="6784"/>
                  </a:cubicBezTo>
                  <a:cubicBezTo>
                    <a:pt x="-1085" y="11769"/>
                    <a:pt x="1766" y="16995"/>
                    <a:pt x="6770" y="18462"/>
                  </a:cubicBezTo>
                  <a:cubicBezTo>
                    <a:pt x="54464" y="32483"/>
                    <a:pt x="103836" y="39608"/>
                    <a:pt x="153499" y="39608"/>
                  </a:cubicBezTo>
                  <a:lnTo>
                    <a:pt x="153499" y="2071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1137;p25">
              <a:extLst>
                <a:ext uri="{FF2B5EF4-FFF2-40B4-BE49-F238E27FC236}">
                  <a16:creationId xmlns:a16="http://schemas.microsoft.com/office/drawing/2014/main" id="{4FD3E5F2-50E6-458A-A114-06A54A2CEFF8}"/>
                </a:ext>
              </a:extLst>
            </p:cNvPr>
            <p:cNvSpPr/>
            <p:nvPr/>
          </p:nvSpPr>
          <p:spPr>
            <a:xfrm>
              <a:off x="5530570" y="664462"/>
              <a:ext cx="123880" cy="413564"/>
            </a:xfrm>
            <a:custGeom>
              <a:avLst/>
              <a:gdLst/>
              <a:ahLst/>
              <a:cxnLst/>
              <a:rect l="l" t="t" r="r" b="b"/>
              <a:pathLst>
                <a:path w="123880" h="413564" extrusionOk="0">
                  <a:moveTo>
                    <a:pt x="114465" y="413564"/>
                  </a:moveTo>
                  <a:cubicBezTo>
                    <a:pt x="117456" y="413564"/>
                    <a:pt x="120421" y="412129"/>
                    <a:pt x="122244" y="409462"/>
                  </a:cubicBezTo>
                  <a:cubicBezTo>
                    <a:pt x="125171" y="405157"/>
                    <a:pt x="124066" y="399302"/>
                    <a:pt x="119774" y="396362"/>
                  </a:cubicBezTo>
                  <a:cubicBezTo>
                    <a:pt x="56566" y="353233"/>
                    <a:pt x="18847" y="282367"/>
                    <a:pt x="18847" y="206776"/>
                  </a:cubicBezTo>
                  <a:cubicBezTo>
                    <a:pt x="18847" y="131179"/>
                    <a:pt x="56566" y="60320"/>
                    <a:pt x="119774" y="17184"/>
                  </a:cubicBezTo>
                  <a:cubicBezTo>
                    <a:pt x="124066" y="14238"/>
                    <a:pt x="125171" y="8390"/>
                    <a:pt x="122244" y="4084"/>
                  </a:cubicBezTo>
                  <a:cubicBezTo>
                    <a:pt x="119304" y="-202"/>
                    <a:pt x="113449" y="-1269"/>
                    <a:pt x="109144" y="1620"/>
                  </a:cubicBezTo>
                  <a:cubicBezTo>
                    <a:pt x="40799" y="48268"/>
                    <a:pt x="0" y="124963"/>
                    <a:pt x="0" y="206776"/>
                  </a:cubicBezTo>
                  <a:cubicBezTo>
                    <a:pt x="0" y="288583"/>
                    <a:pt x="40799" y="365279"/>
                    <a:pt x="109144" y="411932"/>
                  </a:cubicBezTo>
                  <a:cubicBezTo>
                    <a:pt x="110782" y="413031"/>
                    <a:pt x="112617" y="413564"/>
                    <a:pt x="114465" y="413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1138;p25">
              <a:extLst>
                <a:ext uri="{FF2B5EF4-FFF2-40B4-BE49-F238E27FC236}">
                  <a16:creationId xmlns:a16="http://schemas.microsoft.com/office/drawing/2014/main" id="{2308EA4E-99F2-4745-1FEC-E7BF299723B6}"/>
                </a:ext>
              </a:extLst>
            </p:cNvPr>
            <p:cNvSpPr/>
            <p:nvPr/>
          </p:nvSpPr>
          <p:spPr>
            <a:xfrm>
              <a:off x="5645099" y="674376"/>
              <a:ext cx="18846" cy="393719"/>
            </a:xfrm>
            <a:custGeom>
              <a:avLst/>
              <a:gdLst/>
              <a:ahLst/>
              <a:cxnLst/>
              <a:rect l="l" t="t" r="r" b="b"/>
              <a:pathLst>
                <a:path w="18846" h="393719" extrusionOk="0">
                  <a:moveTo>
                    <a:pt x="9423" y="0"/>
                  </a:moveTo>
                  <a:cubicBezTo>
                    <a:pt x="4216" y="0"/>
                    <a:pt x="0" y="4223"/>
                    <a:pt x="0" y="9423"/>
                  </a:cubicBezTo>
                  <a:lnTo>
                    <a:pt x="0" y="384296"/>
                  </a:lnTo>
                  <a:cubicBezTo>
                    <a:pt x="0" y="389503"/>
                    <a:pt x="4216" y="393719"/>
                    <a:pt x="9423" y="393719"/>
                  </a:cubicBezTo>
                  <a:cubicBezTo>
                    <a:pt x="14631" y="393719"/>
                    <a:pt x="18847" y="389503"/>
                    <a:pt x="18847" y="384296"/>
                  </a:cubicBezTo>
                  <a:lnTo>
                    <a:pt x="18847" y="9423"/>
                  </a:lnTo>
                  <a:cubicBezTo>
                    <a:pt x="18847" y="4223"/>
                    <a:pt x="14631" y="0"/>
                    <a:pt x="942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1139;p25">
              <a:extLst>
                <a:ext uri="{FF2B5EF4-FFF2-40B4-BE49-F238E27FC236}">
                  <a16:creationId xmlns:a16="http://schemas.microsoft.com/office/drawing/2014/main" id="{A07569A8-9E12-26A9-541B-8C8B8B8A541A}"/>
                </a:ext>
              </a:extLst>
            </p:cNvPr>
            <p:cNvSpPr/>
            <p:nvPr/>
          </p:nvSpPr>
          <p:spPr>
            <a:xfrm>
              <a:off x="5457672" y="861815"/>
              <a:ext cx="196850" cy="18840"/>
            </a:xfrm>
            <a:custGeom>
              <a:avLst/>
              <a:gdLst/>
              <a:ahLst/>
              <a:cxnLst/>
              <a:rect l="l" t="t" r="r" b="b"/>
              <a:pathLst>
                <a:path w="196850" h="18840" extrusionOk="0">
                  <a:moveTo>
                    <a:pt x="9417" y="18841"/>
                  </a:moveTo>
                  <a:lnTo>
                    <a:pt x="196850" y="18841"/>
                  </a:lnTo>
                  <a:lnTo>
                    <a:pt x="196850" y="0"/>
                  </a:lnTo>
                  <a:lnTo>
                    <a:pt x="9417" y="0"/>
                  </a:lnTo>
                  <a:cubicBezTo>
                    <a:pt x="4210" y="0"/>
                    <a:pt x="0" y="4210"/>
                    <a:pt x="0" y="9423"/>
                  </a:cubicBezTo>
                  <a:cubicBezTo>
                    <a:pt x="0" y="14630"/>
                    <a:pt x="4210" y="18841"/>
                    <a:pt x="9417" y="188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 name="Google Shape;1140;p25">
            <a:extLst>
              <a:ext uri="{FF2B5EF4-FFF2-40B4-BE49-F238E27FC236}">
                <a16:creationId xmlns:a16="http://schemas.microsoft.com/office/drawing/2014/main" id="{1B1826C0-5735-EC24-269F-E39F64240E11}"/>
              </a:ext>
            </a:extLst>
          </p:cNvPr>
          <p:cNvSpPr/>
          <p:nvPr/>
        </p:nvSpPr>
        <p:spPr>
          <a:xfrm>
            <a:off x="9437347" y="5868541"/>
            <a:ext cx="1981540"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D" sz="1100" dirty="0">
                <a:latin typeface="Plus Jakarta Sans ExtraBold"/>
                <a:ea typeface="Plus Jakarta Sans ExtraBold"/>
                <a:cs typeface="Plus Jakarta Sans ExtraBold"/>
                <a:sym typeface="Plus Jakarta Sans ExtraBold"/>
              </a:rPr>
              <a:t>www.topialifesciences.com</a:t>
            </a:r>
            <a:endParaRPr sz="1100" dirty="0">
              <a:latin typeface="Plus Jakarta Sans ExtraBold"/>
              <a:ea typeface="Plus Jakarta Sans ExtraBold"/>
              <a:cs typeface="Plus Jakarta Sans ExtraBold"/>
              <a:sym typeface="Plus Jakarta Sans ExtraBold"/>
            </a:endParaRPr>
          </a:p>
        </p:txBody>
      </p:sp>
      <p:pic>
        <p:nvPicPr>
          <p:cNvPr id="41" name="Graphic 40">
            <a:extLst>
              <a:ext uri="{FF2B5EF4-FFF2-40B4-BE49-F238E27FC236}">
                <a16:creationId xmlns:a16="http://schemas.microsoft.com/office/drawing/2014/main" id="{5C0B6A99-8B07-42BC-98C5-2BB1A2D523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 y="835601"/>
            <a:ext cx="1139788" cy="378950"/>
          </a:xfrm>
          <a:prstGeom prst="rect">
            <a:avLst/>
          </a:prstGeom>
        </p:spPr>
      </p:pic>
    </p:spTree>
    <p:extLst>
      <p:ext uri="{BB962C8B-B14F-4D97-AF65-F5344CB8AC3E}">
        <p14:creationId xmlns:p14="http://schemas.microsoft.com/office/powerpoint/2010/main" val="65069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F475A38-7B59-8588-FBE1-46D804BDD872}"/>
              </a:ext>
            </a:extLst>
          </p:cNvPr>
          <p:cNvSpPr txBox="1"/>
          <p:nvPr/>
        </p:nvSpPr>
        <p:spPr>
          <a:xfrm>
            <a:off x="730158" y="4086735"/>
            <a:ext cx="5777042" cy="461665"/>
          </a:xfrm>
          <a:prstGeom prst="rect">
            <a:avLst/>
          </a:prstGeom>
          <a:noFill/>
        </p:spPr>
        <p:txBody>
          <a:bodyPr wrap="square" rtlCol="0">
            <a:spAutoFit/>
          </a:bodyPr>
          <a:lstStyle/>
          <a:p>
            <a:r>
              <a:rPr lang="en-US" sz="2400" b="1" dirty="0">
                <a:solidFill>
                  <a:srgbClr val="0693E3"/>
                </a:solidFill>
                <a:latin typeface="Arial" panose="020B0604020202020204" pitchFamily="34" charset="0"/>
                <a:cs typeface="Arial" panose="020B0604020202020204" pitchFamily="34" charset="0"/>
              </a:rPr>
              <a:t>SMAG Technology</a:t>
            </a:r>
          </a:p>
        </p:txBody>
      </p:sp>
      <p:sp>
        <p:nvSpPr>
          <p:cNvPr id="20" name="TextBox 19">
            <a:extLst>
              <a:ext uri="{FF2B5EF4-FFF2-40B4-BE49-F238E27FC236}">
                <a16:creationId xmlns:a16="http://schemas.microsoft.com/office/drawing/2014/main" id="{3A331521-ACD0-6572-236E-BA97FA550F81}"/>
              </a:ext>
            </a:extLst>
          </p:cNvPr>
          <p:cNvSpPr txBox="1"/>
          <p:nvPr/>
        </p:nvSpPr>
        <p:spPr>
          <a:xfrm>
            <a:off x="6148839" y="4937374"/>
            <a:ext cx="4355592" cy="1195199"/>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US" sz="1600" dirty="0">
                <a:latin typeface="Arial" panose="020B0604020202020204" pitchFamily="34" charset="0"/>
                <a:cs typeface="Arial" panose="020B0604020202020204" pitchFamily="34" charset="0"/>
              </a:rPr>
              <a:t>Cost-Effective Solutions</a:t>
            </a:r>
          </a:p>
          <a:p>
            <a:pPr marL="457200" indent="-457200">
              <a:lnSpc>
                <a:spcPct val="150000"/>
              </a:lnSpc>
              <a:buFont typeface="Wingdings" panose="05000000000000000000" pitchFamily="2" charset="2"/>
              <a:buChar char="ü"/>
            </a:pPr>
            <a:r>
              <a:rPr lang="en-US" sz="1600" dirty="0">
                <a:latin typeface="Arial" panose="020B0604020202020204" pitchFamily="34" charset="0"/>
                <a:cs typeface="Arial" panose="020B0604020202020204" pitchFamily="34" charset="0"/>
              </a:rPr>
              <a:t>Flexibility and Adaptability</a:t>
            </a:r>
          </a:p>
          <a:p>
            <a:pPr marL="457200" indent="-457200">
              <a:lnSpc>
                <a:spcPct val="150000"/>
              </a:lnSpc>
              <a:buFont typeface="Wingdings" panose="05000000000000000000" pitchFamily="2" charset="2"/>
              <a:buChar char="ü"/>
            </a:pPr>
            <a:r>
              <a:rPr lang="en-US" sz="1600" dirty="0">
                <a:latin typeface="Arial" panose="020B0604020202020204" pitchFamily="34" charset="0"/>
                <a:cs typeface="Arial" panose="020B0604020202020204" pitchFamily="34" charset="0"/>
              </a:rPr>
              <a:t>Predictive Modelling</a:t>
            </a:r>
          </a:p>
        </p:txBody>
      </p:sp>
      <p:sp>
        <p:nvSpPr>
          <p:cNvPr id="27" name="TextBox 26">
            <a:extLst>
              <a:ext uri="{FF2B5EF4-FFF2-40B4-BE49-F238E27FC236}">
                <a16:creationId xmlns:a16="http://schemas.microsoft.com/office/drawing/2014/main" id="{0921C720-3AAA-FFE8-F37B-0DF17E686C6A}"/>
              </a:ext>
            </a:extLst>
          </p:cNvPr>
          <p:cNvSpPr txBox="1"/>
          <p:nvPr/>
        </p:nvSpPr>
        <p:spPr>
          <a:xfrm>
            <a:off x="730158" y="4945404"/>
            <a:ext cx="3724804" cy="785343"/>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US" sz="1600" dirty="0">
                <a:latin typeface="Arial" panose="020B0604020202020204" pitchFamily="34" charset="0"/>
                <a:cs typeface="Arial" panose="020B0604020202020204" pitchFamily="34" charset="0"/>
              </a:rPr>
              <a:t>Enhanced Efficiency</a:t>
            </a:r>
          </a:p>
          <a:p>
            <a:pPr marL="457200" indent="-457200">
              <a:lnSpc>
                <a:spcPct val="150000"/>
              </a:lnSpc>
              <a:buFont typeface="Wingdings" panose="05000000000000000000" pitchFamily="2" charset="2"/>
              <a:buChar char="ü"/>
            </a:pPr>
            <a:r>
              <a:rPr lang="en-US" sz="1600" dirty="0">
                <a:latin typeface="Arial" panose="020B0604020202020204" pitchFamily="34" charset="0"/>
                <a:cs typeface="Arial" panose="020B0604020202020204" pitchFamily="34" charset="0"/>
              </a:rPr>
              <a:t>Increased Accuracy</a:t>
            </a:r>
          </a:p>
        </p:txBody>
      </p:sp>
      <p:cxnSp>
        <p:nvCxnSpPr>
          <p:cNvPr id="29" name="Straight Connector 28">
            <a:extLst>
              <a:ext uri="{FF2B5EF4-FFF2-40B4-BE49-F238E27FC236}">
                <a16:creationId xmlns:a16="http://schemas.microsoft.com/office/drawing/2014/main" id="{6024892E-169A-C029-7981-5374275D3FD0}"/>
              </a:ext>
            </a:extLst>
          </p:cNvPr>
          <p:cNvCxnSpPr>
            <a:cxnSpLocks/>
          </p:cNvCxnSpPr>
          <p:nvPr/>
        </p:nvCxnSpPr>
        <p:spPr>
          <a:xfrm flipV="1">
            <a:off x="730158" y="4742960"/>
            <a:ext cx="9529411" cy="20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42;p1">
            <a:extLst>
              <a:ext uri="{FF2B5EF4-FFF2-40B4-BE49-F238E27FC236}">
                <a16:creationId xmlns:a16="http://schemas.microsoft.com/office/drawing/2014/main" id="{853D14D7-6EAB-FB66-D611-6B051060A838}"/>
              </a:ext>
            </a:extLst>
          </p:cNvPr>
          <p:cNvSpPr/>
          <p:nvPr/>
        </p:nvSpPr>
        <p:spPr>
          <a:xfrm flipH="1">
            <a:off x="0" y="1690688"/>
            <a:ext cx="12192000" cy="1964322"/>
          </a:xfrm>
          <a:prstGeom prst="round2SameRect">
            <a:avLst>
              <a:gd name="adj1" fmla="val 36367"/>
              <a:gd name="adj2" fmla="val 0"/>
            </a:avLst>
          </a:prstGeom>
          <a:solidFill>
            <a:srgbClr val="0693E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ctr" rtl="0">
              <a:spcBef>
                <a:spcPts val="0"/>
              </a:spcBef>
              <a:spcAft>
                <a:spcPts val="0"/>
              </a:spcAft>
            </a:pPr>
            <a:endParaRPr sz="1800" b="0" i="0" u="none" strike="noStrike" cap="none" dirty="0">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161D6E3D-F2E4-DA03-2C38-D02F2A9B66FE}"/>
              </a:ext>
            </a:extLst>
          </p:cNvPr>
          <p:cNvSpPr txBox="1"/>
          <p:nvPr/>
        </p:nvSpPr>
        <p:spPr>
          <a:xfrm>
            <a:off x="585879" y="2257350"/>
            <a:ext cx="11109357" cy="830997"/>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rial" panose="020B0604020202020204" pitchFamily="34" charset="0"/>
                <a:ea typeface="Plus Jakarta Sans"/>
                <a:cs typeface="Arial" panose="020B0604020202020204" pitchFamily="34" charset="0"/>
                <a:sym typeface="Plus Jakarta Sans"/>
              </a:rPr>
              <a:t>Developing Novel molecules in Oncology, CNS, Cardio-vascular and metabolic disorders.</a:t>
            </a:r>
          </a:p>
          <a:p>
            <a:pPr marL="285750" indent="-285750">
              <a:buFont typeface="Arial" panose="020B0604020202020204" pitchFamily="34" charset="0"/>
              <a:buChar char="•"/>
            </a:pPr>
            <a:endParaRPr lang="en-US" sz="1600" b="1" dirty="0">
              <a:solidFill>
                <a:schemeClr val="bg1"/>
              </a:solidFill>
              <a:latin typeface="Arial" panose="020B0604020202020204" pitchFamily="34" charset="0"/>
              <a:ea typeface="Plus Jakarta Sans"/>
              <a:cs typeface="Arial" panose="020B0604020202020204" pitchFamily="34" charset="0"/>
              <a:sym typeface="Plus Jakarta Sans"/>
            </a:endParaRPr>
          </a:p>
          <a:p>
            <a:pPr marL="285750" indent="-285750">
              <a:buFont typeface="Arial" panose="020B0604020202020204" pitchFamily="34" charset="0"/>
              <a:buChar char="•"/>
            </a:pPr>
            <a:r>
              <a:rPr lang="en-US" sz="1600" b="1" dirty="0">
                <a:solidFill>
                  <a:schemeClr val="bg1"/>
                </a:solidFill>
                <a:latin typeface="Arial" panose="020B0604020202020204" pitchFamily="34" charset="0"/>
                <a:ea typeface="Plus Jakarta Sans"/>
                <a:cs typeface="Arial" panose="020B0604020202020204" pitchFamily="34" charset="0"/>
                <a:sym typeface="Plus Jakarta Sans"/>
              </a:rPr>
              <a:t>Providing AI leverage Drug Discovery Services.</a:t>
            </a:r>
          </a:p>
        </p:txBody>
      </p:sp>
      <p:grpSp>
        <p:nvGrpSpPr>
          <p:cNvPr id="10" name="Group 9">
            <a:extLst>
              <a:ext uri="{FF2B5EF4-FFF2-40B4-BE49-F238E27FC236}">
                <a16:creationId xmlns:a16="http://schemas.microsoft.com/office/drawing/2014/main" id="{FD95A1E1-33C1-21C4-E461-41FB2BCECC33}"/>
              </a:ext>
            </a:extLst>
          </p:cNvPr>
          <p:cNvGrpSpPr/>
          <p:nvPr/>
        </p:nvGrpSpPr>
        <p:grpSpPr>
          <a:xfrm>
            <a:off x="8591127" y="424335"/>
            <a:ext cx="2711873" cy="404081"/>
            <a:chOff x="8123091" y="492670"/>
            <a:chExt cx="2711873" cy="404081"/>
          </a:xfrm>
        </p:grpSpPr>
        <p:pic>
          <p:nvPicPr>
            <p:cNvPr id="6" name="Graphic 5">
              <a:extLst>
                <a:ext uri="{FF2B5EF4-FFF2-40B4-BE49-F238E27FC236}">
                  <a16:creationId xmlns:a16="http://schemas.microsoft.com/office/drawing/2014/main" id="{1D6F634D-39FD-FD88-3837-54F632C6D1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091" y="512342"/>
              <a:ext cx="1139788" cy="378950"/>
            </a:xfrm>
            <a:prstGeom prst="rect">
              <a:avLst/>
            </a:prstGeom>
          </p:spPr>
        </p:pic>
        <p:pic>
          <p:nvPicPr>
            <p:cNvPr id="9" name="Picture 8">
              <a:extLst>
                <a:ext uri="{FF2B5EF4-FFF2-40B4-BE49-F238E27FC236}">
                  <a16:creationId xmlns:a16="http://schemas.microsoft.com/office/drawing/2014/main" id="{141018BA-8346-6B1F-D7AA-F272CDA7D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11" name="Title 10">
            <a:extLst>
              <a:ext uri="{FF2B5EF4-FFF2-40B4-BE49-F238E27FC236}">
                <a16:creationId xmlns:a16="http://schemas.microsoft.com/office/drawing/2014/main" id="{E5CD1BD6-A9C4-0DD1-C850-C54E64130070}"/>
              </a:ext>
            </a:extLst>
          </p:cNvPr>
          <p:cNvSpPr>
            <a:spLocks noGrp="1"/>
          </p:cNvSpPr>
          <p:nvPr>
            <p:ph type="title"/>
          </p:nvPr>
        </p:nvSpPr>
        <p:spPr>
          <a:ln>
            <a:noFill/>
          </a:ln>
        </p:spPr>
        <p:txBody>
          <a:bodyPr>
            <a:normAutofit/>
          </a:bodyPr>
          <a:lstStyle/>
          <a:p>
            <a:r>
              <a:rPr lang="en-US" sz="3600" b="1" dirty="0">
                <a:latin typeface="Arial" panose="020B0604020202020204" pitchFamily="34" charset="0"/>
                <a:cs typeface="Arial" panose="020B0604020202020204" pitchFamily="34" charset="0"/>
                <a:sym typeface="Calibri"/>
              </a:rPr>
              <a:t>What We Do</a:t>
            </a:r>
            <a:endParaRPr lang="en-IN"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989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C6DBF682-2719-3465-D240-ABE691B38F31}"/>
              </a:ext>
            </a:extLst>
          </p:cNvPr>
          <p:cNvSpPr>
            <a:spLocks/>
          </p:cNvSpPr>
          <p:nvPr/>
        </p:nvSpPr>
        <p:spPr bwMode="auto">
          <a:xfrm>
            <a:off x="1228130" y="3377987"/>
            <a:ext cx="2003176" cy="1959711"/>
          </a:xfrm>
          <a:custGeom>
            <a:avLst/>
            <a:gdLst>
              <a:gd name="T0" fmla="*/ 2188 w 2310"/>
              <a:gd name="T1" fmla="*/ 1046 h 2310"/>
              <a:gd name="T2" fmla="*/ 2219 w 2310"/>
              <a:gd name="T3" fmla="*/ 823 h 2310"/>
              <a:gd name="T4" fmla="*/ 2202 w 2310"/>
              <a:gd name="T5" fmla="*/ 666 h 2310"/>
              <a:gd name="T6" fmla="*/ 2068 w 2310"/>
              <a:gd name="T7" fmla="*/ 659 h 2310"/>
              <a:gd name="T8" fmla="*/ 2011 w 2310"/>
              <a:gd name="T9" fmla="*/ 441 h 2310"/>
              <a:gd name="T10" fmla="*/ 1935 w 2310"/>
              <a:gd name="T11" fmla="*/ 302 h 2310"/>
              <a:gd name="T12" fmla="*/ 1808 w 2310"/>
              <a:gd name="T13" fmla="*/ 347 h 2310"/>
              <a:gd name="T14" fmla="*/ 1673 w 2310"/>
              <a:gd name="T15" fmla="*/ 167 h 2310"/>
              <a:gd name="T16" fmla="*/ 1550 w 2310"/>
              <a:gd name="T17" fmla="*/ 69 h 2310"/>
              <a:gd name="T18" fmla="*/ 1449 w 2310"/>
              <a:gd name="T19" fmla="*/ 159 h 2310"/>
              <a:gd name="T20" fmla="*/ 1255 w 2310"/>
              <a:gd name="T21" fmla="*/ 45 h 2310"/>
              <a:gd name="T22" fmla="*/ 1104 w 2310"/>
              <a:gd name="T23" fmla="*/ 0 h 2310"/>
              <a:gd name="T24" fmla="*/ 1046 w 2310"/>
              <a:gd name="T25" fmla="*/ 122 h 2310"/>
              <a:gd name="T26" fmla="*/ 823 w 2310"/>
              <a:gd name="T27" fmla="*/ 91 h 2310"/>
              <a:gd name="T28" fmla="*/ 666 w 2310"/>
              <a:gd name="T29" fmla="*/ 108 h 2310"/>
              <a:gd name="T30" fmla="*/ 659 w 2310"/>
              <a:gd name="T31" fmla="*/ 242 h 2310"/>
              <a:gd name="T32" fmla="*/ 441 w 2310"/>
              <a:gd name="T33" fmla="*/ 299 h 2310"/>
              <a:gd name="T34" fmla="*/ 302 w 2310"/>
              <a:gd name="T35" fmla="*/ 375 h 2310"/>
              <a:gd name="T36" fmla="*/ 347 w 2310"/>
              <a:gd name="T37" fmla="*/ 502 h 2310"/>
              <a:gd name="T38" fmla="*/ 167 w 2310"/>
              <a:gd name="T39" fmla="*/ 637 h 2310"/>
              <a:gd name="T40" fmla="*/ 69 w 2310"/>
              <a:gd name="T41" fmla="*/ 760 h 2310"/>
              <a:gd name="T42" fmla="*/ 159 w 2310"/>
              <a:gd name="T43" fmla="*/ 861 h 2310"/>
              <a:gd name="T44" fmla="*/ 45 w 2310"/>
              <a:gd name="T45" fmla="*/ 1055 h 2310"/>
              <a:gd name="T46" fmla="*/ 0 w 2310"/>
              <a:gd name="T47" fmla="*/ 1206 h 2310"/>
              <a:gd name="T48" fmla="*/ 122 w 2310"/>
              <a:gd name="T49" fmla="*/ 1264 h 2310"/>
              <a:gd name="T50" fmla="*/ 91 w 2310"/>
              <a:gd name="T51" fmla="*/ 1487 h 2310"/>
              <a:gd name="T52" fmla="*/ 108 w 2310"/>
              <a:gd name="T53" fmla="*/ 1644 h 2310"/>
              <a:gd name="T54" fmla="*/ 242 w 2310"/>
              <a:gd name="T55" fmla="*/ 1651 h 2310"/>
              <a:gd name="T56" fmla="*/ 299 w 2310"/>
              <a:gd name="T57" fmla="*/ 1869 h 2310"/>
              <a:gd name="T58" fmla="*/ 375 w 2310"/>
              <a:gd name="T59" fmla="*/ 2008 h 2310"/>
              <a:gd name="T60" fmla="*/ 502 w 2310"/>
              <a:gd name="T61" fmla="*/ 1963 h 2310"/>
              <a:gd name="T62" fmla="*/ 637 w 2310"/>
              <a:gd name="T63" fmla="*/ 2143 h 2310"/>
              <a:gd name="T64" fmla="*/ 760 w 2310"/>
              <a:gd name="T65" fmla="*/ 2241 h 2310"/>
              <a:gd name="T66" fmla="*/ 861 w 2310"/>
              <a:gd name="T67" fmla="*/ 2151 h 2310"/>
              <a:gd name="T68" fmla="*/ 1055 w 2310"/>
              <a:gd name="T69" fmla="*/ 2265 h 2310"/>
              <a:gd name="T70" fmla="*/ 1206 w 2310"/>
              <a:gd name="T71" fmla="*/ 2310 h 2310"/>
              <a:gd name="T72" fmla="*/ 1264 w 2310"/>
              <a:gd name="T73" fmla="*/ 2188 h 2310"/>
              <a:gd name="T74" fmla="*/ 1487 w 2310"/>
              <a:gd name="T75" fmla="*/ 2219 h 2310"/>
              <a:gd name="T76" fmla="*/ 1644 w 2310"/>
              <a:gd name="T77" fmla="*/ 2202 h 2310"/>
              <a:gd name="T78" fmla="*/ 1651 w 2310"/>
              <a:gd name="T79" fmla="*/ 2068 h 2310"/>
              <a:gd name="T80" fmla="*/ 1869 w 2310"/>
              <a:gd name="T81" fmla="*/ 2011 h 2310"/>
              <a:gd name="T82" fmla="*/ 2008 w 2310"/>
              <a:gd name="T83" fmla="*/ 1935 h 2310"/>
              <a:gd name="T84" fmla="*/ 1963 w 2310"/>
              <a:gd name="T85" fmla="*/ 1808 h 2310"/>
              <a:gd name="T86" fmla="*/ 2143 w 2310"/>
              <a:gd name="T87" fmla="*/ 1673 h 2310"/>
              <a:gd name="T88" fmla="*/ 2241 w 2310"/>
              <a:gd name="T89" fmla="*/ 1550 h 2310"/>
              <a:gd name="T90" fmla="*/ 2151 w 2310"/>
              <a:gd name="T91" fmla="*/ 1449 h 2310"/>
              <a:gd name="T92" fmla="*/ 2266 w 2310"/>
              <a:gd name="T93" fmla="*/ 1255 h 2310"/>
              <a:gd name="T94" fmla="*/ 2310 w 2310"/>
              <a:gd name="T95" fmla="*/ 1104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10" h="2310">
                <a:moveTo>
                  <a:pt x="2266" y="1055"/>
                </a:moveTo>
                <a:cubicBezTo>
                  <a:pt x="2188" y="1046"/>
                  <a:pt x="2188" y="1046"/>
                  <a:pt x="2188" y="1046"/>
                </a:cubicBezTo>
                <a:cubicBezTo>
                  <a:pt x="2181" y="982"/>
                  <a:pt x="2169" y="920"/>
                  <a:pt x="2151" y="861"/>
                </a:cubicBezTo>
                <a:cubicBezTo>
                  <a:pt x="2219" y="823"/>
                  <a:pt x="2219" y="823"/>
                  <a:pt x="2219" y="823"/>
                </a:cubicBezTo>
                <a:cubicBezTo>
                  <a:pt x="2242" y="810"/>
                  <a:pt x="2251" y="784"/>
                  <a:pt x="2241" y="760"/>
                </a:cubicBezTo>
                <a:cubicBezTo>
                  <a:pt x="2202" y="666"/>
                  <a:pt x="2202" y="666"/>
                  <a:pt x="2202" y="666"/>
                </a:cubicBezTo>
                <a:cubicBezTo>
                  <a:pt x="2193" y="643"/>
                  <a:pt x="2167" y="630"/>
                  <a:pt x="2143" y="637"/>
                </a:cubicBezTo>
                <a:cubicBezTo>
                  <a:pt x="2068" y="659"/>
                  <a:pt x="2068" y="659"/>
                  <a:pt x="2068" y="659"/>
                </a:cubicBezTo>
                <a:cubicBezTo>
                  <a:pt x="2037" y="603"/>
                  <a:pt x="2002" y="551"/>
                  <a:pt x="1963" y="502"/>
                </a:cubicBezTo>
                <a:cubicBezTo>
                  <a:pt x="2011" y="441"/>
                  <a:pt x="2011" y="441"/>
                  <a:pt x="2011" y="441"/>
                </a:cubicBezTo>
                <a:cubicBezTo>
                  <a:pt x="2027" y="421"/>
                  <a:pt x="2025" y="392"/>
                  <a:pt x="2008" y="375"/>
                </a:cubicBezTo>
                <a:cubicBezTo>
                  <a:pt x="1935" y="302"/>
                  <a:pt x="1935" y="302"/>
                  <a:pt x="1935" y="302"/>
                </a:cubicBezTo>
                <a:cubicBezTo>
                  <a:pt x="1918" y="285"/>
                  <a:pt x="1889" y="283"/>
                  <a:pt x="1869" y="299"/>
                </a:cubicBezTo>
                <a:cubicBezTo>
                  <a:pt x="1808" y="347"/>
                  <a:pt x="1808" y="347"/>
                  <a:pt x="1808" y="347"/>
                </a:cubicBezTo>
                <a:cubicBezTo>
                  <a:pt x="1759" y="308"/>
                  <a:pt x="1707" y="273"/>
                  <a:pt x="1651" y="242"/>
                </a:cubicBezTo>
                <a:cubicBezTo>
                  <a:pt x="1673" y="167"/>
                  <a:pt x="1673" y="167"/>
                  <a:pt x="1673" y="167"/>
                </a:cubicBezTo>
                <a:cubicBezTo>
                  <a:pt x="1680" y="143"/>
                  <a:pt x="1667" y="117"/>
                  <a:pt x="1644" y="108"/>
                </a:cubicBezTo>
                <a:cubicBezTo>
                  <a:pt x="1550" y="69"/>
                  <a:pt x="1550" y="69"/>
                  <a:pt x="1550" y="69"/>
                </a:cubicBezTo>
                <a:cubicBezTo>
                  <a:pt x="1527" y="59"/>
                  <a:pt x="1500" y="68"/>
                  <a:pt x="1487" y="91"/>
                </a:cubicBezTo>
                <a:cubicBezTo>
                  <a:pt x="1449" y="159"/>
                  <a:pt x="1449" y="159"/>
                  <a:pt x="1449" y="159"/>
                </a:cubicBezTo>
                <a:cubicBezTo>
                  <a:pt x="1390" y="141"/>
                  <a:pt x="1328" y="129"/>
                  <a:pt x="1264" y="122"/>
                </a:cubicBezTo>
                <a:cubicBezTo>
                  <a:pt x="1255" y="45"/>
                  <a:pt x="1255" y="45"/>
                  <a:pt x="1255" y="45"/>
                </a:cubicBezTo>
                <a:cubicBezTo>
                  <a:pt x="1252" y="19"/>
                  <a:pt x="1231" y="0"/>
                  <a:pt x="1206" y="0"/>
                </a:cubicBezTo>
                <a:cubicBezTo>
                  <a:pt x="1104" y="0"/>
                  <a:pt x="1104" y="0"/>
                  <a:pt x="1104" y="0"/>
                </a:cubicBezTo>
                <a:cubicBezTo>
                  <a:pt x="1079" y="0"/>
                  <a:pt x="1058" y="19"/>
                  <a:pt x="1055" y="45"/>
                </a:cubicBezTo>
                <a:cubicBezTo>
                  <a:pt x="1046" y="122"/>
                  <a:pt x="1046" y="122"/>
                  <a:pt x="1046" y="122"/>
                </a:cubicBezTo>
                <a:cubicBezTo>
                  <a:pt x="982" y="129"/>
                  <a:pt x="920" y="141"/>
                  <a:pt x="861" y="159"/>
                </a:cubicBezTo>
                <a:cubicBezTo>
                  <a:pt x="823" y="91"/>
                  <a:pt x="823" y="91"/>
                  <a:pt x="823" y="91"/>
                </a:cubicBezTo>
                <a:cubicBezTo>
                  <a:pt x="810" y="68"/>
                  <a:pt x="784" y="59"/>
                  <a:pt x="760" y="69"/>
                </a:cubicBezTo>
                <a:cubicBezTo>
                  <a:pt x="666" y="108"/>
                  <a:pt x="666" y="108"/>
                  <a:pt x="666" y="108"/>
                </a:cubicBezTo>
                <a:cubicBezTo>
                  <a:pt x="643" y="117"/>
                  <a:pt x="630" y="143"/>
                  <a:pt x="637" y="167"/>
                </a:cubicBezTo>
                <a:cubicBezTo>
                  <a:pt x="659" y="242"/>
                  <a:pt x="659" y="242"/>
                  <a:pt x="659" y="242"/>
                </a:cubicBezTo>
                <a:cubicBezTo>
                  <a:pt x="603" y="273"/>
                  <a:pt x="551" y="308"/>
                  <a:pt x="502" y="347"/>
                </a:cubicBezTo>
                <a:cubicBezTo>
                  <a:pt x="441" y="299"/>
                  <a:pt x="441" y="299"/>
                  <a:pt x="441" y="299"/>
                </a:cubicBezTo>
                <a:cubicBezTo>
                  <a:pt x="421" y="283"/>
                  <a:pt x="392" y="285"/>
                  <a:pt x="375" y="302"/>
                </a:cubicBezTo>
                <a:cubicBezTo>
                  <a:pt x="302" y="375"/>
                  <a:pt x="302" y="375"/>
                  <a:pt x="302" y="375"/>
                </a:cubicBezTo>
                <a:cubicBezTo>
                  <a:pt x="285" y="392"/>
                  <a:pt x="283" y="421"/>
                  <a:pt x="299" y="441"/>
                </a:cubicBezTo>
                <a:cubicBezTo>
                  <a:pt x="347" y="502"/>
                  <a:pt x="347" y="502"/>
                  <a:pt x="347" y="502"/>
                </a:cubicBezTo>
                <a:cubicBezTo>
                  <a:pt x="308" y="551"/>
                  <a:pt x="273" y="603"/>
                  <a:pt x="242" y="659"/>
                </a:cubicBezTo>
                <a:cubicBezTo>
                  <a:pt x="167" y="637"/>
                  <a:pt x="167" y="637"/>
                  <a:pt x="167" y="637"/>
                </a:cubicBezTo>
                <a:cubicBezTo>
                  <a:pt x="143" y="630"/>
                  <a:pt x="117" y="643"/>
                  <a:pt x="108" y="666"/>
                </a:cubicBezTo>
                <a:cubicBezTo>
                  <a:pt x="69" y="760"/>
                  <a:pt x="69" y="760"/>
                  <a:pt x="69" y="760"/>
                </a:cubicBezTo>
                <a:cubicBezTo>
                  <a:pt x="59" y="784"/>
                  <a:pt x="69" y="810"/>
                  <a:pt x="91" y="823"/>
                </a:cubicBezTo>
                <a:cubicBezTo>
                  <a:pt x="159" y="861"/>
                  <a:pt x="159" y="861"/>
                  <a:pt x="159" y="861"/>
                </a:cubicBezTo>
                <a:cubicBezTo>
                  <a:pt x="141" y="920"/>
                  <a:pt x="129" y="982"/>
                  <a:pt x="122" y="1046"/>
                </a:cubicBezTo>
                <a:cubicBezTo>
                  <a:pt x="45" y="1055"/>
                  <a:pt x="45" y="1055"/>
                  <a:pt x="45" y="1055"/>
                </a:cubicBezTo>
                <a:cubicBezTo>
                  <a:pt x="19" y="1058"/>
                  <a:pt x="0" y="1079"/>
                  <a:pt x="0" y="1104"/>
                </a:cubicBezTo>
                <a:cubicBezTo>
                  <a:pt x="0" y="1206"/>
                  <a:pt x="0" y="1206"/>
                  <a:pt x="0" y="1206"/>
                </a:cubicBezTo>
                <a:cubicBezTo>
                  <a:pt x="0" y="1231"/>
                  <a:pt x="19" y="1252"/>
                  <a:pt x="45" y="1255"/>
                </a:cubicBezTo>
                <a:cubicBezTo>
                  <a:pt x="122" y="1264"/>
                  <a:pt x="122" y="1264"/>
                  <a:pt x="122" y="1264"/>
                </a:cubicBezTo>
                <a:cubicBezTo>
                  <a:pt x="129" y="1328"/>
                  <a:pt x="141" y="1390"/>
                  <a:pt x="159" y="1449"/>
                </a:cubicBezTo>
                <a:cubicBezTo>
                  <a:pt x="91" y="1487"/>
                  <a:pt x="91" y="1487"/>
                  <a:pt x="91" y="1487"/>
                </a:cubicBezTo>
                <a:cubicBezTo>
                  <a:pt x="69" y="1500"/>
                  <a:pt x="59" y="1526"/>
                  <a:pt x="69" y="1550"/>
                </a:cubicBezTo>
                <a:cubicBezTo>
                  <a:pt x="108" y="1644"/>
                  <a:pt x="108" y="1644"/>
                  <a:pt x="108" y="1644"/>
                </a:cubicBezTo>
                <a:cubicBezTo>
                  <a:pt x="117" y="1667"/>
                  <a:pt x="143" y="1680"/>
                  <a:pt x="167" y="1673"/>
                </a:cubicBezTo>
                <a:cubicBezTo>
                  <a:pt x="242" y="1651"/>
                  <a:pt x="242" y="1651"/>
                  <a:pt x="242" y="1651"/>
                </a:cubicBezTo>
                <a:cubicBezTo>
                  <a:pt x="273" y="1707"/>
                  <a:pt x="308" y="1759"/>
                  <a:pt x="347" y="1808"/>
                </a:cubicBezTo>
                <a:cubicBezTo>
                  <a:pt x="299" y="1869"/>
                  <a:pt x="299" y="1869"/>
                  <a:pt x="299" y="1869"/>
                </a:cubicBezTo>
                <a:cubicBezTo>
                  <a:pt x="283" y="1889"/>
                  <a:pt x="285" y="1918"/>
                  <a:pt x="302" y="1935"/>
                </a:cubicBezTo>
                <a:cubicBezTo>
                  <a:pt x="375" y="2008"/>
                  <a:pt x="375" y="2008"/>
                  <a:pt x="375" y="2008"/>
                </a:cubicBezTo>
                <a:cubicBezTo>
                  <a:pt x="392" y="2025"/>
                  <a:pt x="421" y="2027"/>
                  <a:pt x="441" y="2011"/>
                </a:cubicBezTo>
                <a:cubicBezTo>
                  <a:pt x="502" y="1963"/>
                  <a:pt x="502" y="1963"/>
                  <a:pt x="502" y="1963"/>
                </a:cubicBezTo>
                <a:cubicBezTo>
                  <a:pt x="551" y="2002"/>
                  <a:pt x="603" y="2037"/>
                  <a:pt x="659" y="2068"/>
                </a:cubicBezTo>
                <a:cubicBezTo>
                  <a:pt x="637" y="2143"/>
                  <a:pt x="637" y="2143"/>
                  <a:pt x="637" y="2143"/>
                </a:cubicBezTo>
                <a:cubicBezTo>
                  <a:pt x="630" y="2167"/>
                  <a:pt x="643" y="2193"/>
                  <a:pt x="666" y="2202"/>
                </a:cubicBezTo>
                <a:cubicBezTo>
                  <a:pt x="760" y="2241"/>
                  <a:pt x="760" y="2241"/>
                  <a:pt x="760" y="2241"/>
                </a:cubicBezTo>
                <a:cubicBezTo>
                  <a:pt x="784" y="2251"/>
                  <a:pt x="810" y="2242"/>
                  <a:pt x="823" y="2219"/>
                </a:cubicBezTo>
                <a:cubicBezTo>
                  <a:pt x="861" y="2151"/>
                  <a:pt x="861" y="2151"/>
                  <a:pt x="861" y="2151"/>
                </a:cubicBezTo>
                <a:cubicBezTo>
                  <a:pt x="920" y="2169"/>
                  <a:pt x="982" y="2181"/>
                  <a:pt x="1046" y="2188"/>
                </a:cubicBezTo>
                <a:cubicBezTo>
                  <a:pt x="1055" y="2265"/>
                  <a:pt x="1055" y="2265"/>
                  <a:pt x="1055" y="2265"/>
                </a:cubicBezTo>
                <a:cubicBezTo>
                  <a:pt x="1058" y="2291"/>
                  <a:pt x="1079" y="2310"/>
                  <a:pt x="1104" y="2310"/>
                </a:cubicBezTo>
                <a:cubicBezTo>
                  <a:pt x="1206" y="2310"/>
                  <a:pt x="1206" y="2310"/>
                  <a:pt x="1206" y="2310"/>
                </a:cubicBezTo>
                <a:cubicBezTo>
                  <a:pt x="1231" y="2310"/>
                  <a:pt x="1252" y="2291"/>
                  <a:pt x="1255" y="2265"/>
                </a:cubicBezTo>
                <a:cubicBezTo>
                  <a:pt x="1264" y="2188"/>
                  <a:pt x="1264" y="2188"/>
                  <a:pt x="1264" y="2188"/>
                </a:cubicBezTo>
                <a:cubicBezTo>
                  <a:pt x="1328" y="2181"/>
                  <a:pt x="1390" y="2169"/>
                  <a:pt x="1449" y="2151"/>
                </a:cubicBezTo>
                <a:cubicBezTo>
                  <a:pt x="1487" y="2219"/>
                  <a:pt x="1487" y="2219"/>
                  <a:pt x="1487" y="2219"/>
                </a:cubicBezTo>
                <a:cubicBezTo>
                  <a:pt x="1500" y="2242"/>
                  <a:pt x="1527" y="2251"/>
                  <a:pt x="1550" y="2241"/>
                </a:cubicBezTo>
                <a:cubicBezTo>
                  <a:pt x="1644" y="2202"/>
                  <a:pt x="1644" y="2202"/>
                  <a:pt x="1644" y="2202"/>
                </a:cubicBezTo>
                <a:cubicBezTo>
                  <a:pt x="1667" y="2193"/>
                  <a:pt x="1680" y="2167"/>
                  <a:pt x="1673" y="2143"/>
                </a:cubicBezTo>
                <a:cubicBezTo>
                  <a:pt x="1651" y="2068"/>
                  <a:pt x="1651" y="2068"/>
                  <a:pt x="1651" y="2068"/>
                </a:cubicBezTo>
                <a:cubicBezTo>
                  <a:pt x="1707" y="2037"/>
                  <a:pt x="1759" y="2002"/>
                  <a:pt x="1808" y="1963"/>
                </a:cubicBezTo>
                <a:cubicBezTo>
                  <a:pt x="1869" y="2011"/>
                  <a:pt x="1869" y="2011"/>
                  <a:pt x="1869" y="2011"/>
                </a:cubicBezTo>
                <a:cubicBezTo>
                  <a:pt x="1889" y="2027"/>
                  <a:pt x="1918" y="2025"/>
                  <a:pt x="1935" y="2008"/>
                </a:cubicBezTo>
                <a:cubicBezTo>
                  <a:pt x="2008" y="1935"/>
                  <a:pt x="2008" y="1935"/>
                  <a:pt x="2008" y="1935"/>
                </a:cubicBezTo>
                <a:cubicBezTo>
                  <a:pt x="2025" y="1918"/>
                  <a:pt x="2027" y="1889"/>
                  <a:pt x="2011" y="1869"/>
                </a:cubicBezTo>
                <a:cubicBezTo>
                  <a:pt x="1963" y="1808"/>
                  <a:pt x="1963" y="1808"/>
                  <a:pt x="1963" y="1808"/>
                </a:cubicBezTo>
                <a:cubicBezTo>
                  <a:pt x="2002" y="1759"/>
                  <a:pt x="2037" y="1707"/>
                  <a:pt x="2068" y="1651"/>
                </a:cubicBezTo>
                <a:cubicBezTo>
                  <a:pt x="2143" y="1673"/>
                  <a:pt x="2143" y="1673"/>
                  <a:pt x="2143" y="1673"/>
                </a:cubicBezTo>
                <a:cubicBezTo>
                  <a:pt x="2167" y="1680"/>
                  <a:pt x="2193" y="1667"/>
                  <a:pt x="2202" y="1644"/>
                </a:cubicBezTo>
                <a:cubicBezTo>
                  <a:pt x="2241" y="1550"/>
                  <a:pt x="2241" y="1550"/>
                  <a:pt x="2241" y="1550"/>
                </a:cubicBezTo>
                <a:cubicBezTo>
                  <a:pt x="2251" y="1526"/>
                  <a:pt x="2242" y="1500"/>
                  <a:pt x="2219" y="1487"/>
                </a:cubicBezTo>
                <a:cubicBezTo>
                  <a:pt x="2151" y="1449"/>
                  <a:pt x="2151" y="1449"/>
                  <a:pt x="2151" y="1449"/>
                </a:cubicBezTo>
                <a:cubicBezTo>
                  <a:pt x="2169" y="1390"/>
                  <a:pt x="2181" y="1328"/>
                  <a:pt x="2188" y="1264"/>
                </a:cubicBezTo>
                <a:cubicBezTo>
                  <a:pt x="2266" y="1255"/>
                  <a:pt x="2266" y="1255"/>
                  <a:pt x="2266" y="1255"/>
                </a:cubicBezTo>
                <a:cubicBezTo>
                  <a:pt x="2291" y="1252"/>
                  <a:pt x="2310" y="1231"/>
                  <a:pt x="2310" y="1206"/>
                </a:cubicBezTo>
                <a:cubicBezTo>
                  <a:pt x="2310" y="1104"/>
                  <a:pt x="2310" y="1104"/>
                  <a:pt x="2310" y="1104"/>
                </a:cubicBezTo>
                <a:cubicBezTo>
                  <a:pt x="2310" y="1079"/>
                  <a:pt x="2291" y="1058"/>
                  <a:pt x="2266" y="1055"/>
                </a:cubicBezTo>
                <a:close/>
              </a:path>
            </a:pathLst>
          </a:custGeom>
          <a:solidFill>
            <a:srgbClr val="0693E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28C137AD-9E79-BBE7-3A4B-80814A1A8893}"/>
              </a:ext>
            </a:extLst>
          </p:cNvPr>
          <p:cNvSpPr>
            <a:spLocks/>
          </p:cNvSpPr>
          <p:nvPr/>
        </p:nvSpPr>
        <p:spPr bwMode="auto">
          <a:xfrm>
            <a:off x="4582074" y="3208327"/>
            <a:ext cx="2529064" cy="2433100"/>
          </a:xfrm>
          <a:custGeom>
            <a:avLst/>
            <a:gdLst>
              <a:gd name="T0" fmla="*/ 3363 w 3550"/>
              <a:gd name="T1" fmla="*/ 1607 h 3551"/>
              <a:gd name="T2" fmla="*/ 3412 w 3550"/>
              <a:gd name="T3" fmla="*/ 1264 h 3551"/>
              <a:gd name="T4" fmla="*/ 3385 w 3550"/>
              <a:gd name="T5" fmla="*/ 1023 h 3551"/>
              <a:gd name="T6" fmla="*/ 3178 w 3550"/>
              <a:gd name="T7" fmla="*/ 1012 h 3551"/>
              <a:gd name="T8" fmla="*/ 3091 w 3550"/>
              <a:gd name="T9" fmla="*/ 677 h 3551"/>
              <a:gd name="T10" fmla="*/ 2975 w 3550"/>
              <a:gd name="T11" fmla="*/ 464 h 3551"/>
              <a:gd name="T12" fmla="*/ 2779 w 3550"/>
              <a:gd name="T13" fmla="*/ 533 h 3551"/>
              <a:gd name="T14" fmla="*/ 2571 w 3550"/>
              <a:gd name="T15" fmla="*/ 257 h 3551"/>
              <a:gd name="T16" fmla="*/ 2382 w 3550"/>
              <a:gd name="T17" fmla="*/ 105 h 3551"/>
              <a:gd name="T18" fmla="*/ 2228 w 3550"/>
              <a:gd name="T19" fmla="*/ 243 h 3551"/>
              <a:gd name="T20" fmla="*/ 1929 w 3550"/>
              <a:gd name="T21" fmla="*/ 68 h 3551"/>
              <a:gd name="T22" fmla="*/ 1697 w 3550"/>
              <a:gd name="T23" fmla="*/ 0 h 3551"/>
              <a:gd name="T24" fmla="*/ 1607 w 3550"/>
              <a:gd name="T25" fmla="*/ 187 h 3551"/>
              <a:gd name="T26" fmla="*/ 1264 w 3550"/>
              <a:gd name="T27" fmla="*/ 139 h 3551"/>
              <a:gd name="T28" fmla="*/ 1023 w 3550"/>
              <a:gd name="T29" fmla="*/ 165 h 3551"/>
              <a:gd name="T30" fmla="*/ 1012 w 3550"/>
              <a:gd name="T31" fmla="*/ 372 h 3551"/>
              <a:gd name="T32" fmla="*/ 677 w 3550"/>
              <a:gd name="T33" fmla="*/ 459 h 3551"/>
              <a:gd name="T34" fmla="*/ 464 w 3550"/>
              <a:gd name="T35" fmla="*/ 575 h 3551"/>
              <a:gd name="T36" fmla="*/ 533 w 3550"/>
              <a:gd name="T37" fmla="*/ 771 h 3551"/>
              <a:gd name="T38" fmla="*/ 257 w 3550"/>
              <a:gd name="T39" fmla="*/ 979 h 3551"/>
              <a:gd name="T40" fmla="*/ 105 w 3550"/>
              <a:gd name="T41" fmla="*/ 1168 h 3551"/>
              <a:gd name="T42" fmla="*/ 243 w 3550"/>
              <a:gd name="T43" fmla="*/ 1323 h 3551"/>
              <a:gd name="T44" fmla="*/ 68 w 3550"/>
              <a:gd name="T45" fmla="*/ 1621 h 3551"/>
              <a:gd name="T46" fmla="*/ 0 w 3550"/>
              <a:gd name="T47" fmla="*/ 1854 h 3551"/>
              <a:gd name="T48" fmla="*/ 187 w 3550"/>
              <a:gd name="T49" fmla="*/ 1943 h 3551"/>
              <a:gd name="T50" fmla="*/ 139 w 3550"/>
              <a:gd name="T51" fmla="*/ 2286 h 3551"/>
              <a:gd name="T52" fmla="*/ 165 w 3550"/>
              <a:gd name="T53" fmla="*/ 2527 h 3551"/>
              <a:gd name="T54" fmla="*/ 372 w 3550"/>
              <a:gd name="T55" fmla="*/ 2538 h 3551"/>
              <a:gd name="T56" fmla="*/ 459 w 3550"/>
              <a:gd name="T57" fmla="*/ 2873 h 3551"/>
              <a:gd name="T58" fmla="*/ 575 w 3550"/>
              <a:gd name="T59" fmla="*/ 3086 h 3551"/>
              <a:gd name="T60" fmla="*/ 771 w 3550"/>
              <a:gd name="T61" fmla="*/ 3017 h 3551"/>
              <a:gd name="T62" fmla="*/ 979 w 3550"/>
              <a:gd name="T63" fmla="*/ 3293 h 3551"/>
              <a:gd name="T64" fmla="*/ 1168 w 3550"/>
              <a:gd name="T65" fmla="*/ 3445 h 3551"/>
              <a:gd name="T66" fmla="*/ 1323 w 3550"/>
              <a:gd name="T67" fmla="*/ 3307 h 3551"/>
              <a:gd name="T68" fmla="*/ 1621 w 3550"/>
              <a:gd name="T69" fmla="*/ 3482 h 3551"/>
              <a:gd name="T70" fmla="*/ 1854 w 3550"/>
              <a:gd name="T71" fmla="*/ 3551 h 3551"/>
              <a:gd name="T72" fmla="*/ 1943 w 3550"/>
              <a:gd name="T73" fmla="*/ 3363 h 3551"/>
              <a:gd name="T74" fmla="*/ 2286 w 3550"/>
              <a:gd name="T75" fmla="*/ 3412 h 3551"/>
              <a:gd name="T76" fmla="*/ 2527 w 3550"/>
              <a:gd name="T77" fmla="*/ 3385 h 3551"/>
              <a:gd name="T78" fmla="*/ 2538 w 3550"/>
              <a:gd name="T79" fmla="*/ 3178 h 3551"/>
              <a:gd name="T80" fmla="*/ 2873 w 3550"/>
              <a:gd name="T81" fmla="*/ 3091 h 3551"/>
              <a:gd name="T82" fmla="*/ 3086 w 3550"/>
              <a:gd name="T83" fmla="*/ 2975 h 3551"/>
              <a:gd name="T84" fmla="*/ 3017 w 3550"/>
              <a:gd name="T85" fmla="*/ 2779 h 3551"/>
              <a:gd name="T86" fmla="*/ 3293 w 3550"/>
              <a:gd name="T87" fmla="*/ 2571 h 3551"/>
              <a:gd name="T88" fmla="*/ 3445 w 3550"/>
              <a:gd name="T89" fmla="*/ 2382 h 3551"/>
              <a:gd name="T90" fmla="*/ 3307 w 3550"/>
              <a:gd name="T91" fmla="*/ 2228 h 3551"/>
              <a:gd name="T92" fmla="*/ 3482 w 3550"/>
              <a:gd name="T93" fmla="*/ 1929 h 3551"/>
              <a:gd name="T94" fmla="*/ 3550 w 3550"/>
              <a:gd name="T95" fmla="*/ 1697 h 3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50" h="3551">
                <a:moveTo>
                  <a:pt x="3482" y="1621"/>
                </a:moveTo>
                <a:cubicBezTo>
                  <a:pt x="3363" y="1607"/>
                  <a:pt x="3363" y="1607"/>
                  <a:pt x="3363" y="1607"/>
                </a:cubicBezTo>
                <a:cubicBezTo>
                  <a:pt x="3353" y="1509"/>
                  <a:pt x="3334" y="1414"/>
                  <a:pt x="3307" y="1323"/>
                </a:cubicBezTo>
                <a:cubicBezTo>
                  <a:pt x="3412" y="1264"/>
                  <a:pt x="3412" y="1264"/>
                  <a:pt x="3412" y="1264"/>
                </a:cubicBezTo>
                <a:cubicBezTo>
                  <a:pt x="3446" y="1245"/>
                  <a:pt x="3460" y="1204"/>
                  <a:pt x="3445" y="1168"/>
                </a:cubicBezTo>
                <a:cubicBezTo>
                  <a:pt x="3385" y="1023"/>
                  <a:pt x="3385" y="1023"/>
                  <a:pt x="3385" y="1023"/>
                </a:cubicBezTo>
                <a:cubicBezTo>
                  <a:pt x="3371" y="987"/>
                  <a:pt x="3331" y="969"/>
                  <a:pt x="3293" y="979"/>
                </a:cubicBezTo>
                <a:cubicBezTo>
                  <a:pt x="3178" y="1012"/>
                  <a:pt x="3178" y="1012"/>
                  <a:pt x="3178" y="1012"/>
                </a:cubicBezTo>
                <a:cubicBezTo>
                  <a:pt x="3132" y="927"/>
                  <a:pt x="3078" y="846"/>
                  <a:pt x="3017" y="771"/>
                </a:cubicBezTo>
                <a:cubicBezTo>
                  <a:pt x="3091" y="677"/>
                  <a:pt x="3091" y="677"/>
                  <a:pt x="3091" y="677"/>
                </a:cubicBezTo>
                <a:cubicBezTo>
                  <a:pt x="3116" y="646"/>
                  <a:pt x="3113" y="603"/>
                  <a:pt x="3086" y="575"/>
                </a:cubicBezTo>
                <a:cubicBezTo>
                  <a:pt x="2975" y="464"/>
                  <a:pt x="2975" y="464"/>
                  <a:pt x="2975" y="464"/>
                </a:cubicBezTo>
                <a:cubicBezTo>
                  <a:pt x="2948" y="437"/>
                  <a:pt x="2904" y="435"/>
                  <a:pt x="2873" y="459"/>
                </a:cubicBezTo>
                <a:cubicBezTo>
                  <a:pt x="2779" y="533"/>
                  <a:pt x="2779" y="533"/>
                  <a:pt x="2779" y="533"/>
                </a:cubicBezTo>
                <a:cubicBezTo>
                  <a:pt x="2704" y="473"/>
                  <a:pt x="2624" y="418"/>
                  <a:pt x="2538" y="372"/>
                </a:cubicBezTo>
                <a:cubicBezTo>
                  <a:pt x="2571" y="257"/>
                  <a:pt x="2571" y="257"/>
                  <a:pt x="2571" y="257"/>
                </a:cubicBezTo>
                <a:cubicBezTo>
                  <a:pt x="2582" y="219"/>
                  <a:pt x="2563" y="180"/>
                  <a:pt x="2527" y="165"/>
                </a:cubicBezTo>
                <a:cubicBezTo>
                  <a:pt x="2382" y="105"/>
                  <a:pt x="2382" y="105"/>
                  <a:pt x="2382" y="105"/>
                </a:cubicBezTo>
                <a:cubicBezTo>
                  <a:pt x="2346" y="90"/>
                  <a:pt x="2305" y="105"/>
                  <a:pt x="2286" y="139"/>
                </a:cubicBezTo>
                <a:cubicBezTo>
                  <a:pt x="2228" y="243"/>
                  <a:pt x="2228" y="243"/>
                  <a:pt x="2228" y="243"/>
                </a:cubicBezTo>
                <a:cubicBezTo>
                  <a:pt x="2136" y="216"/>
                  <a:pt x="2041" y="197"/>
                  <a:pt x="1943" y="187"/>
                </a:cubicBezTo>
                <a:cubicBezTo>
                  <a:pt x="1929" y="68"/>
                  <a:pt x="1929" y="68"/>
                  <a:pt x="1929" y="68"/>
                </a:cubicBezTo>
                <a:cubicBezTo>
                  <a:pt x="1925" y="29"/>
                  <a:pt x="1892" y="0"/>
                  <a:pt x="1854" y="0"/>
                </a:cubicBezTo>
                <a:cubicBezTo>
                  <a:pt x="1697" y="0"/>
                  <a:pt x="1697" y="0"/>
                  <a:pt x="1697" y="0"/>
                </a:cubicBezTo>
                <a:cubicBezTo>
                  <a:pt x="1658" y="0"/>
                  <a:pt x="1625" y="29"/>
                  <a:pt x="1621" y="68"/>
                </a:cubicBezTo>
                <a:cubicBezTo>
                  <a:pt x="1607" y="187"/>
                  <a:pt x="1607" y="187"/>
                  <a:pt x="1607" y="187"/>
                </a:cubicBezTo>
                <a:cubicBezTo>
                  <a:pt x="1509" y="197"/>
                  <a:pt x="1414" y="216"/>
                  <a:pt x="1323" y="243"/>
                </a:cubicBezTo>
                <a:cubicBezTo>
                  <a:pt x="1264" y="139"/>
                  <a:pt x="1264" y="139"/>
                  <a:pt x="1264" y="139"/>
                </a:cubicBezTo>
                <a:cubicBezTo>
                  <a:pt x="1245" y="105"/>
                  <a:pt x="1204" y="90"/>
                  <a:pt x="1168" y="105"/>
                </a:cubicBezTo>
                <a:cubicBezTo>
                  <a:pt x="1023" y="165"/>
                  <a:pt x="1023" y="165"/>
                  <a:pt x="1023" y="165"/>
                </a:cubicBezTo>
                <a:cubicBezTo>
                  <a:pt x="987" y="180"/>
                  <a:pt x="969" y="219"/>
                  <a:pt x="979" y="257"/>
                </a:cubicBezTo>
                <a:cubicBezTo>
                  <a:pt x="1012" y="372"/>
                  <a:pt x="1012" y="372"/>
                  <a:pt x="1012" y="372"/>
                </a:cubicBezTo>
                <a:cubicBezTo>
                  <a:pt x="927" y="418"/>
                  <a:pt x="846" y="473"/>
                  <a:pt x="771" y="533"/>
                </a:cubicBezTo>
                <a:cubicBezTo>
                  <a:pt x="677" y="459"/>
                  <a:pt x="677" y="459"/>
                  <a:pt x="677" y="459"/>
                </a:cubicBezTo>
                <a:cubicBezTo>
                  <a:pt x="646" y="435"/>
                  <a:pt x="603" y="437"/>
                  <a:pt x="575" y="464"/>
                </a:cubicBezTo>
                <a:cubicBezTo>
                  <a:pt x="464" y="575"/>
                  <a:pt x="464" y="575"/>
                  <a:pt x="464" y="575"/>
                </a:cubicBezTo>
                <a:cubicBezTo>
                  <a:pt x="437" y="603"/>
                  <a:pt x="435" y="646"/>
                  <a:pt x="459" y="677"/>
                </a:cubicBezTo>
                <a:cubicBezTo>
                  <a:pt x="533" y="771"/>
                  <a:pt x="533" y="771"/>
                  <a:pt x="533" y="771"/>
                </a:cubicBezTo>
                <a:cubicBezTo>
                  <a:pt x="472" y="846"/>
                  <a:pt x="418" y="927"/>
                  <a:pt x="372" y="1012"/>
                </a:cubicBezTo>
                <a:cubicBezTo>
                  <a:pt x="257" y="979"/>
                  <a:pt x="257" y="979"/>
                  <a:pt x="257" y="979"/>
                </a:cubicBezTo>
                <a:cubicBezTo>
                  <a:pt x="219" y="969"/>
                  <a:pt x="180" y="987"/>
                  <a:pt x="165" y="1023"/>
                </a:cubicBezTo>
                <a:cubicBezTo>
                  <a:pt x="105" y="1168"/>
                  <a:pt x="105" y="1168"/>
                  <a:pt x="105" y="1168"/>
                </a:cubicBezTo>
                <a:cubicBezTo>
                  <a:pt x="90" y="1204"/>
                  <a:pt x="105" y="1245"/>
                  <a:pt x="139" y="1264"/>
                </a:cubicBezTo>
                <a:cubicBezTo>
                  <a:pt x="243" y="1323"/>
                  <a:pt x="243" y="1323"/>
                  <a:pt x="243" y="1323"/>
                </a:cubicBezTo>
                <a:cubicBezTo>
                  <a:pt x="216" y="1414"/>
                  <a:pt x="197" y="1509"/>
                  <a:pt x="187" y="1607"/>
                </a:cubicBezTo>
                <a:cubicBezTo>
                  <a:pt x="68" y="1621"/>
                  <a:pt x="68" y="1621"/>
                  <a:pt x="68" y="1621"/>
                </a:cubicBezTo>
                <a:cubicBezTo>
                  <a:pt x="29" y="1625"/>
                  <a:pt x="0" y="1658"/>
                  <a:pt x="0" y="1697"/>
                </a:cubicBezTo>
                <a:cubicBezTo>
                  <a:pt x="0" y="1854"/>
                  <a:pt x="0" y="1854"/>
                  <a:pt x="0" y="1854"/>
                </a:cubicBezTo>
                <a:cubicBezTo>
                  <a:pt x="0" y="1892"/>
                  <a:pt x="29" y="1925"/>
                  <a:pt x="68" y="1929"/>
                </a:cubicBezTo>
                <a:cubicBezTo>
                  <a:pt x="187" y="1943"/>
                  <a:pt x="187" y="1943"/>
                  <a:pt x="187" y="1943"/>
                </a:cubicBezTo>
                <a:cubicBezTo>
                  <a:pt x="197" y="2041"/>
                  <a:pt x="216" y="2136"/>
                  <a:pt x="243" y="2228"/>
                </a:cubicBezTo>
                <a:cubicBezTo>
                  <a:pt x="139" y="2286"/>
                  <a:pt x="139" y="2286"/>
                  <a:pt x="139" y="2286"/>
                </a:cubicBezTo>
                <a:cubicBezTo>
                  <a:pt x="105" y="2305"/>
                  <a:pt x="90" y="2346"/>
                  <a:pt x="105" y="2382"/>
                </a:cubicBezTo>
                <a:cubicBezTo>
                  <a:pt x="165" y="2527"/>
                  <a:pt x="165" y="2527"/>
                  <a:pt x="165" y="2527"/>
                </a:cubicBezTo>
                <a:cubicBezTo>
                  <a:pt x="180" y="2563"/>
                  <a:pt x="219" y="2582"/>
                  <a:pt x="257" y="2571"/>
                </a:cubicBezTo>
                <a:cubicBezTo>
                  <a:pt x="372" y="2538"/>
                  <a:pt x="372" y="2538"/>
                  <a:pt x="372" y="2538"/>
                </a:cubicBezTo>
                <a:cubicBezTo>
                  <a:pt x="418" y="2624"/>
                  <a:pt x="472" y="2704"/>
                  <a:pt x="533" y="2779"/>
                </a:cubicBezTo>
                <a:cubicBezTo>
                  <a:pt x="459" y="2873"/>
                  <a:pt x="459" y="2873"/>
                  <a:pt x="459" y="2873"/>
                </a:cubicBezTo>
                <a:cubicBezTo>
                  <a:pt x="435" y="2904"/>
                  <a:pt x="437" y="2948"/>
                  <a:pt x="464" y="2975"/>
                </a:cubicBezTo>
                <a:cubicBezTo>
                  <a:pt x="575" y="3086"/>
                  <a:pt x="575" y="3086"/>
                  <a:pt x="575" y="3086"/>
                </a:cubicBezTo>
                <a:cubicBezTo>
                  <a:pt x="603" y="3113"/>
                  <a:pt x="646" y="3116"/>
                  <a:pt x="677" y="3091"/>
                </a:cubicBezTo>
                <a:cubicBezTo>
                  <a:pt x="771" y="3017"/>
                  <a:pt x="771" y="3017"/>
                  <a:pt x="771" y="3017"/>
                </a:cubicBezTo>
                <a:cubicBezTo>
                  <a:pt x="846" y="3078"/>
                  <a:pt x="927" y="3132"/>
                  <a:pt x="1012" y="3178"/>
                </a:cubicBezTo>
                <a:cubicBezTo>
                  <a:pt x="979" y="3293"/>
                  <a:pt x="979" y="3293"/>
                  <a:pt x="979" y="3293"/>
                </a:cubicBezTo>
                <a:cubicBezTo>
                  <a:pt x="969" y="3331"/>
                  <a:pt x="987" y="3371"/>
                  <a:pt x="1023" y="3385"/>
                </a:cubicBezTo>
                <a:cubicBezTo>
                  <a:pt x="1168" y="3445"/>
                  <a:pt x="1168" y="3445"/>
                  <a:pt x="1168" y="3445"/>
                </a:cubicBezTo>
                <a:cubicBezTo>
                  <a:pt x="1204" y="3460"/>
                  <a:pt x="1245" y="3446"/>
                  <a:pt x="1264" y="3412"/>
                </a:cubicBezTo>
                <a:cubicBezTo>
                  <a:pt x="1323" y="3307"/>
                  <a:pt x="1323" y="3307"/>
                  <a:pt x="1323" y="3307"/>
                </a:cubicBezTo>
                <a:cubicBezTo>
                  <a:pt x="1414" y="3334"/>
                  <a:pt x="1509" y="3353"/>
                  <a:pt x="1607" y="3363"/>
                </a:cubicBezTo>
                <a:cubicBezTo>
                  <a:pt x="1621" y="3482"/>
                  <a:pt x="1621" y="3482"/>
                  <a:pt x="1621" y="3482"/>
                </a:cubicBezTo>
                <a:cubicBezTo>
                  <a:pt x="1625" y="3521"/>
                  <a:pt x="1658" y="3551"/>
                  <a:pt x="1697" y="3551"/>
                </a:cubicBezTo>
                <a:cubicBezTo>
                  <a:pt x="1854" y="3551"/>
                  <a:pt x="1854" y="3551"/>
                  <a:pt x="1854" y="3551"/>
                </a:cubicBezTo>
                <a:cubicBezTo>
                  <a:pt x="1892" y="3551"/>
                  <a:pt x="1925" y="3521"/>
                  <a:pt x="1929" y="3482"/>
                </a:cubicBezTo>
                <a:cubicBezTo>
                  <a:pt x="1943" y="3363"/>
                  <a:pt x="1943" y="3363"/>
                  <a:pt x="1943" y="3363"/>
                </a:cubicBezTo>
                <a:cubicBezTo>
                  <a:pt x="2041" y="3353"/>
                  <a:pt x="2136" y="3334"/>
                  <a:pt x="2228" y="3307"/>
                </a:cubicBezTo>
                <a:cubicBezTo>
                  <a:pt x="2286" y="3412"/>
                  <a:pt x="2286" y="3412"/>
                  <a:pt x="2286" y="3412"/>
                </a:cubicBezTo>
                <a:cubicBezTo>
                  <a:pt x="2305" y="3446"/>
                  <a:pt x="2346" y="3460"/>
                  <a:pt x="2382" y="3445"/>
                </a:cubicBezTo>
                <a:cubicBezTo>
                  <a:pt x="2527" y="3385"/>
                  <a:pt x="2527" y="3385"/>
                  <a:pt x="2527" y="3385"/>
                </a:cubicBezTo>
                <a:cubicBezTo>
                  <a:pt x="2563" y="3371"/>
                  <a:pt x="2582" y="3331"/>
                  <a:pt x="2571" y="3293"/>
                </a:cubicBezTo>
                <a:cubicBezTo>
                  <a:pt x="2538" y="3178"/>
                  <a:pt x="2538" y="3178"/>
                  <a:pt x="2538" y="3178"/>
                </a:cubicBezTo>
                <a:cubicBezTo>
                  <a:pt x="2624" y="3132"/>
                  <a:pt x="2704" y="3078"/>
                  <a:pt x="2779" y="3017"/>
                </a:cubicBezTo>
                <a:cubicBezTo>
                  <a:pt x="2873" y="3091"/>
                  <a:pt x="2873" y="3091"/>
                  <a:pt x="2873" y="3091"/>
                </a:cubicBezTo>
                <a:cubicBezTo>
                  <a:pt x="2904" y="3116"/>
                  <a:pt x="2948" y="3113"/>
                  <a:pt x="2975" y="3086"/>
                </a:cubicBezTo>
                <a:cubicBezTo>
                  <a:pt x="3086" y="2975"/>
                  <a:pt x="3086" y="2975"/>
                  <a:pt x="3086" y="2975"/>
                </a:cubicBezTo>
                <a:cubicBezTo>
                  <a:pt x="3113" y="2948"/>
                  <a:pt x="3116" y="2904"/>
                  <a:pt x="3091" y="2873"/>
                </a:cubicBezTo>
                <a:cubicBezTo>
                  <a:pt x="3017" y="2779"/>
                  <a:pt x="3017" y="2779"/>
                  <a:pt x="3017" y="2779"/>
                </a:cubicBezTo>
                <a:cubicBezTo>
                  <a:pt x="3078" y="2704"/>
                  <a:pt x="3132" y="2624"/>
                  <a:pt x="3178" y="2538"/>
                </a:cubicBezTo>
                <a:cubicBezTo>
                  <a:pt x="3293" y="2571"/>
                  <a:pt x="3293" y="2571"/>
                  <a:pt x="3293" y="2571"/>
                </a:cubicBezTo>
                <a:cubicBezTo>
                  <a:pt x="3331" y="2582"/>
                  <a:pt x="3371" y="2563"/>
                  <a:pt x="3385" y="2527"/>
                </a:cubicBezTo>
                <a:cubicBezTo>
                  <a:pt x="3445" y="2382"/>
                  <a:pt x="3445" y="2382"/>
                  <a:pt x="3445" y="2382"/>
                </a:cubicBezTo>
                <a:cubicBezTo>
                  <a:pt x="3460" y="2346"/>
                  <a:pt x="3446" y="2305"/>
                  <a:pt x="3412" y="2286"/>
                </a:cubicBezTo>
                <a:cubicBezTo>
                  <a:pt x="3307" y="2228"/>
                  <a:pt x="3307" y="2228"/>
                  <a:pt x="3307" y="2228"/>
                </a:cubicBezTo>
                <a:cubicBezTo>
                  <a:pt x="3334" y="2136"/>
                  <a:pt x="3353" y="2041"/>
                  <a:pt x="3363" y="1943"/>
                </a:cubicBezTo>
                <a:cubicBezTo>
                  <a:pt x="3482" y="1929"/>
                  <a:pt x="3482" y="1929"/>
                  <a:pt x="3482" y="1929"/>
                </a:cubicBezTo>
                <a:cubicBezTo>
                  <a:pt x="3521" y="1925"/>
                  <a:pt x="3550" y="1892"/>
                  <a:pt x="3550" y="1854"/>
                </a:cubicBezTo>
                <a:cubicBezTo>
                  <a:pt x="3550" y="1697"/>
                  <a:pt x="3550" y="1697"/>
                  <a:pt x="3550" y="1697"/>
                </a:cubicBezTo>
                <a:cubicBezTo>
                  <a:pt x="3550" y="1658"/>
                  <a:pt x="3521" y="1625"/>
                  <a:pt x="3482" y="1621"/>
                </a:cubicBezTo>
                <a:close/>
              </a:path>
            </a:pathLst>
          </a:custGeom>
          <a:solidFill>
            <a:srgbClr val="0693E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
            <a:extLst>
              <a:ext uri="{FF2B5EF4-FFF2-40B4-BE49-F238E27FC236}">
                <a16:creationId xmlns:a16="http://schemas.microsoft.com/office/drawing/2014/main" id="{BEE9550A-FDA5-382D-D6B7-BDB5DFCC7F15}"/>
              </a:ext>
            </a:extLst>
          </p:cNvPr>
          <p:cNvSpPr>
            <a:spLocks/>
          </p:cNvSpPr>
          <p:nvPr/>
        </p:nvSpPr>
        <p:spPr bwMode="auto">
          <a:xfrm>
            <a:off x="8549562" y="3289052"/>
            <a:ext cx="2256391" cy="2208166"/>
          </a:xfrm>
          <a:custGeom>
            <a:avLst/>
            <a:gdLst>
              <a:gd name="T0" fmla="*/ 3053 w 3223"/>
              <a:gd name="T1" fmla="*/ 1459 h 3223"/>
              <a:gd name="T2" fmla="*/ 3097 w 3223"/>
              <a:gd name="T3" fmla="*/ 1148 h 3223"/>
              <a:gd name="T4" fmla="*/ 3073 w 3223"/>
              <a:gd name="T5" fmla="*/ 929 h 3223"/>
              <a:gd name="T6" fmla="*/ 2885 w 3223"/>
              <a:gd name="T7" fmla="*/ 918 h 3223"/>
              <a:gd name="T8" fmla="*/ 2806 w 3223"/>
              <a:gd name="T9" fmla="*/ 614 h 3223"/>
              <a:gd name="T10" fmla="*/ 2701 w 3223"/>
              <a:gd name="T11" fmla="*/ 421 h 3223"/>
              <a:gd name="T12" fmla="*/ 2523 w 3223"/>
              <a:gd name="T13" fmla="*/ 484 h 3223"/>
              <a:gd name="T14" fmla="*/ 2334 w 3223"/>
              <a:gd name="T15" fmla="*/ 233 h 3223"/>
              <a:gd name="T16" fmla="*/ 2162 w 3223"/>
              <a:gd name="T17" fmla="*/ 95 h 3223"/>
              <a:gd name="T18" fmla="*/ 2022 w 3223"/>
              <a:gd name="T19" fmla="*/ 221 h 3223"/>
              <a:gd name="T20" fmla="*/ 1751 w 3223"/>
              <a:gd name="T21" fmla="*/ 61 h 3223"/>
              <a:gd name="T22" fmla="*/ 1540 w 3223"/>
              <a:gd name="T23" fmla="*/ 0 h 3223"/>
              <a:gd name="T24" fmla="*/ 1459 w 3223"/>
              <a:gd name="T25" fmla="*/ 169 h 3223"/>
              <a:gd name="T26" fmla="*/ 1148 w 3223"/>
              <a:gd name="T27" fmla="*/ 126 h 3223"/>
              <a:gd name="T28" fmla="*/ 929 w 3223"/>
              <a:gd name="T29" fmla="*/ 150 h 3223"/>
              <a:gd name="T30" fmla="*/ 918 w 3223"/>
              <a:gd name="T31" fmla="*/ 337 h 3223"/>
              <a:gd name="T32" fmla="*/ 614 w 3223"/>
              <a:gd name="T33" fmla="*/ 416 h 3223"/>
              <a:gd name="T34" fmla="*/ 421 w 3223"/>
              <a:gd name="T35" fmla="*/ 522 h 3223"/>
              <a:gd name="T36" fmla="*/ 484 w 3223"/>
              <a:gd name="T37" fmla="*/ 700 h 3223"/>
              <a:gd name="T38" fmla="*/ 233 w 3223"/>
              <a:gd name="T39" fmla="*/ 889 h 3223"/>
              <a:gd name="T40" fmla="*/ 95 w 3223"/>
              <a:gd name="T41" fmla="*/ 1060 h 3223"/>
              <a:gd name="T42" fmla="*/ 221 w 3223"/>
              <a:gd name="T43" fmla="*/ 1201 h 3223"/>
              <a:gd name="T44" fmla="*/ 61 w 3223"/>
              <a:gd name="T45" fmla="*/ 1471 h 3223"/>
              <a:gd name="T46" fmla="*/ 0 w 3223"/>
              <a:gd name="T47" fmla="*/ 1683 h 3223"/>
              <a:gd name="T48" fmla="*/ 169 w 3223"/>
              <a:gd name="T49" fmla="*/ 1764 h 3223"/>
              <a:gd name="T50" fmla="*/ 126 w 3223"/>
              <a:gd name="T51" fmla="*/ 2075 h 3223"/>
              <a:gd name="T52" fmla="*/ 150 w 3223"/>
              <a:gd name="T53" fmla="*/ 2294 h 3223"/>
              <a:gd name="T54" fmla="*/ 337 w 3223"/>
              <a:gd name="T55" fmla="*/ 2304 h 3223"/>
              <a:gd name="T56" fmla="*/ 416 w 3223"/>
              <a:gd name="T57" fmla="*/ 2608 h 3223"/>
              <a:gd name="T58" fmla="*/ 522 w 3223"/>
              <a:gd name="T59" fmla="*/ 2801 h 3223"/>
              <a:gd name="T60" fmla="*/ 700 w 3223"/>
              <a:gd name="T61" fmla="*/ 2739 h 3223"/>
              <a:gd name="T62" fmla="*/ 889 w 3223"/>
              <a:gd name="T63" fmla="*/ 2990 h 3223"/>
              <a:gd name="T64" fmla="*/ 1060 w 3223"/>
              <a:gd name="T65" fmla="*/ 3128 h 3223"/>
              <a:gd name="T66" fmla="*/ 1200 w 3223"/>
              <a:gd name="T67" fmla="*/ 3002 h 3223"/>
              <a:gd name="T68" fmla="*/ 1471 w 3223"/>
              <a:gd name="T69" fmla="*/ 3161 h 3223"/>
              <a:gd name="T70" fmla="*/ 1683 w 3223"/>
              <a:gd name="T71" fmla="*/ 3223 h 3223"/>
              <a:gd name="T72" fmla="*/ 1764 w 3223"/>
              <a:gd name="T73" fmla="*/ 3053 h 3223"/>
              <a:gd name="T74" fmla="*/ 2075 w 3223"/>
              <a:gd name="T75" fmla="*/ 3097 h 3223"/>
              <a:gd name="T76" fmla="*/ 2294 w 3223"/>
              <a:gd name="T77" fmla="*/ 3073 h 3223"/>
              <a:gd name="T78" fmla="*/ 2304 w 3223"/>
              <a:gd name="T79" fmla="*/ 2885 h 3223"/>
              <a:gd name="T80" fmla="*/ 2608 w 3223"/>
              <a:gd name="T81" fmla="*/ 2806 h 3223"/>
              <a:gd name="T82" fmla="*/ 2801 w 3223"/>
              <a:gd name="T83" fmla="*/ 2701 h 3223"/>
              <a:gd name="T84" fmla="*/ 2739 w 3223"/>
              <a:gd name="T85" fmla="*/ 2523 h 3223"/>
              <a:gd name="T86" fmla="*/ 2990 w 3223"/>
              <a:gd name="T87" fmla="*/ 2334 h 3223"/>
              <a:gd name="T88" fmla="*/ 3128 w 3223"/>
              <a:gd name="T89" fmla="*/ 2162 h 3223"/>
              <a:gd name="T90" fmla="*/ 3002 w 3223"/>
              <a:gd name="T91" fmla="*/ 2022 h 3223"/>
              <a:gd name="T92" fmla="*/ 3161 w 3223"/>
              <a:gd name="T93" fmla="*/ 1751 h 3223"/>
              <a:gd name="T94" fmla="*/ 3223 w 3223"/>
              <a:gd name="T95" fmla="*/ 1540 h 3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3" h="3223">
                <a:moveTo>
                  <a:pt x="3161" y="1471"/>
                </a:moveTo>
                <a:cubicBezTo>
                  <a:pt x="3053" y="1459"/>
                  <a:pt x="3053" y="1459"/>
                  <a:pt x="3053" y="1459"/>
                </a:cubicBezTo>
                <a:cubicBezTo>
                  <a:pt x="3044" y="1370"/>
                  <a:pt x="3027" y="1284"/>
                  <a:pt x="3002" y="1201"/>
                </a:cubicBezTo>
                <a:cubicBezTo>
                  <a:pt x="3097" y="1148"/>
                  <a:pt x="3097" y="1148"/>
                  <a:pt x="3097" y="1148"/>
                </a:cubicBezTo>
                <a:cubicBezTo>
                  <a:pt x="3128" y="1130"/>
                  <a:pt x="3141" y="1093"/>
                  <a:pt x="3128" y="1060"/>
                </a:cubicBezTo>
                <a:cubicBezTo>
                  <a:pt x="3073" y="929"/>
                  <a:pt x="3073" y="929"/>
                  <a:pt x="3073" y="929"/>
                </a:cubicBezTo>
                <a:cubicBezTo>
                  <a:pt x="3060" y="896"/>
                  <a:pt x="3024" y="879"/>
                  <a:pt x="2990" y="889"/>
                </a:cubicBezTo>
                <a:cubicBezTo>
                  <a:pt x="2885" y="918"/>
                  <a:pt x="2885" y="918"/>
                  <a:pt x="2885" y="918"/>
                </a:cubicBezTo>
                <a:cubicBezTo>
                  <a:pt x="2843" y="841"/>
                  <a:pt x="2794" y="768"/>
                  <a:pt x="2739" y="700"/>
                </a:cubicBezTo>
                <a:cubicBezTo>
                  <a:pt x="2806" y="614"/>
                  <a:pt x="2806" y="614"/>
                  <a:pt x="2806" y="614"/>
                </a:cubicBezTo>
                <a:cubicBezTo>
                  <a:pt x="2828" y="587"/>
                  <a:pt x="2826" y="547"/>
                  <a:pt x="2801" y="522"/>
                </a:cubicBezTo>
                <a:cubicBezTo>
                  <a:pt x="2701" y="421"/>
                  <a:pt x="2701" y="421"/>
                  <a:pt x="2701" y="421"/>
                </a:cubicBezTo>
                <a:cubicBezTo>
                  <a:pt x="2676" y="396"/>
                  <a:pt x="2636" y="394"/>
                  <a:pt x="2608" y="416"/>
                </a:cubicBezTo>
                <a:cubicBezTo>
                  <a:pt x="2523" y="484"/>
                  <a:pt x="2523" y="484"/>
                  <a:pt x="2523" y="484"/>
                </a:cubicBezTo>
                <a:cubicBezTo>
                  <a:pt x="2455" y="429"/>
                  <a:pt x="2382" y="380"/>
                  <a:pt x="2304" y="337"/>
                </a:cubicBezTo>
                <a:cubicBezTo>
                  <a:pt x="2334" y="233"/>
                  <a:pt x="2334" y="233"/>
                  <a:pt x="2334" y="233"/>
                </a:cubicBezTo>
                <a:cubicBezTo>
                  <a:pt x="2343" y="199"/>
                  <a:pt x="2326" y="163"/>
                  <a:pt x="2294" y="150"/>
                </a:cubicBezTo>
                <a:cubicBezTo>
                  <a:pt x="2162" y="95"/>
                  <a:pt x="2162" y="95"/>
                  <a:pt x="2162" y="95"/>
                </a:cubicBezTo>
                <a:cubicBezTo>
                  <a:pt x="2130" y="82"/>
                  <a:pt x="2092" y="95"/>
                  <a:pt x="2075" y="126"/>
                </a:cubicBezTo>
                <a:cubicBezTo>
                  <a:pt x="2022" y="221"/>
                  <a:pt x="2022" y="221"/>
                  <a:pt x="2022" y="221"/>
                </a:cubicBezTo>
                <a:cubicBezTo>
                  <a:pt x="1939" y="196"/>
                  <a:pt x="1853" y="179"/>
                  <a:pt x="1764" y="169"/>
                </a:cubicBezTo>
                <a:cubicBezTo>
                  <a:pt x="1751" y="61"/>
                  <a:pt x="1751" y="61"/>
                  <a:pt x="1751" y="61"/>
                </a:cubicBezTo>
                <a:cubicBezTo>
                  <a:pt x="1747" y="26"/>
                  <a:pt x="1718" y="0"/>
                  <a:pt x="1683" y="0"/>
                </a:cubicBezTo>
                <a:cubicBezTo>
                  <a:pt x="1540" y="0"/>
                  <a:pt x="1540" y="0"/>
                  <a:pt x="1540" y="0"/>
                </a:cubicBezTo>
                <a:cubicBezTo>
                  <a:pt x="1505" y="0"/>
                  <a:pt x="1475" y="26"/>
                  <a:pt x="1471" y="61"/>
                </a:cubicBezTo>
                <a:cubicBezTo>
                  <a:pt x="1459" y="169"/>
                  <a:pt x="1459" y="169"/>
                  <a:pt x="1459" y="169"/>
                </a:cubicBezTo>
                <a:cubicBezTo>
                  <a:pt x="1370" y="179"/>
                  <a:pt x="1284" y="196"/>
                  <a:pt x="1200" y="221"/>
                </a:cubicBezTo>
                <a:cubicBezTo>
                  <a:pt x="1148" y="126"/>
                  <a:pt x="1148" y="126"/>
                  <a:pt x="1148" y="126"/>
                </a:cubicBezTo>
                <a:cubicBezTo>
                  <a:pt x="1130" y="95"/>
                  <a:pt x="1093" y="82"/>
                  <a:pt x="1060" y="95"/>
                </a:cubicBezTo>
                <a:cubicBezTo>
                  <a:pt x="929" y="150"/>
                  <a:pt x="929" y="150"/>
                  <a:pt x="929" y="150"/>
                </a:cubicBezTo>
                <a:cubicBezTo>
                  <a:pt x="896" y="163"/>
                  <a:pt x="879" y="199"/>
                  <a:pt x="889" y="233"/>
                </a:cubicBezTo>
                <a:cubicBezTo>
                  <a:pt x="918" y="337"/>
                  <a:pt x="918" y="337"/>
                  <a:pt x="918" y="337"/>
                </a:cubicBezTo>
                <a:cubicBezTo>
                  <a:pt x="841" y="380"/>
                  <a:pt x="768" y="429"/>
                  <a:pt x="700" y="484"/>
                </a:cubicBezTo>
                <a:cubicBezTo>
                  <a:pt x="614" y="416"/>
                  <a:pt x="614" y="416"/>
                  <a:pt x="614" y="416"/>
                </a:cubicBezTo>
                <a:cubicBezTo>
                  <a:pt x="586" y="394"/>
                  <a:pt x="547" y="396"/>
                  <a:pt x="522" y="421"/>
                </a:cubicBezTo>
                <a:cubicBezTo>
                  <a:pt x="421" y="522"/>
                  <a:pt x="421" y="522"/>
                  <a:pt x="421" y="522"/>
                </a:cubicBezTo>
                <a:cubicBezTo>
                  <a:pt x="396" y="547"/>
                  <a:pt x="394" y="587"/>
                  <a:pt x="416" y="614"/>
                </a:cubicBezTo>
                <a:cubicBezTo>
                  <a:pt x="484" y="700"/>
                  <a:pt x="484" y="700"/>
                  <a:pt x="484" y="700"/>
                </a:cubicBezTo>
                <a:cubicBezTo>
                  <a:pt x="429" y="768"/>
                  <a:pt x="380" y="841"/>
                  <a:pt x="337" y="918"/>
                </a:cubicBezTo>
                <a:cubicBezTo>
                  <a:pt x="233" y="889"/>
                  <a:pt x="233" y="889"/>
                  <a:pt x="233" y="889"/>
                </a:cubicBezTo>
                <a:cubicBezTo>
                  <a:pt x="199" y="879"/>
                  <a:pt x="163" y="896"/>
                  <a:pt x="150" y="929"/>
                </a:cubicBezTo>
                <a:cubicBezTo>
                  <a:pt x="95" y="1060"/>
                  <a:pt x="95" y="1060"/>
                  <a:pt x="95" y="1060"/>
                </a:cubicBezTo>
                <a:cubicBezTo>
                  <a:pt x="82" y="1093"/>
                  <a:pt x="95" y="1130"/>
                  <a:pt x="126" y="1148"/>
                </a:cubicBezTo>
                <a:cubicBezTo>
                  <a:pt x="221" y="1201"/>
                  <a:pt x="221" y="1201"/>
                  <a:pt x="221" y="1201"/>
                </a:cubicBezTo>
                <a:cubicBezTo>
                  <a:pt x="196" y="1284"/>
                  <a:pt x="179" y="1370"/>
                  <a:pt x="169" y="1459"/>
                </a:cubicBezTo>
                <a:cubicBezTo>
                  <a:pt x="61" y="1471"/>
                  <a:pt x="61" y="1471"/>
                  <a:pt x="61" y="1471"/>
                </a:cubicBezTo>
                <a:cubicBezTo>
                  <a:pt x="26" y="1475"/>
                  <a:pt x="0" y="1505"/>
                  <a:pt x="0" y="1540"/>
                </a:cubicBezTo>
                <a:cubicBezTo>
                  <a:pt x="0" y="1683"/>
                  <a:pt x="0" y="1683"/>
                  <a:pt x="0" y="1683"/>
                </a:cubicBezTo>
                <a:cubicBezTo>
                  <a:pt x="0" y="1718"/>
                  <a:pt x="26" y="1747"/>
                  <a:pt x="61" y="1751"/>
                </a:cubicBezTo>
                <a:cubicBezTo>
                  <a:pt x="169" y="1764"/>
                  <a:pt x="169" y="1764"/>
                  <a:pt x="169" y="1764"/>
                </a:cubicBezTo>
                <a:cubicBezTo>
                  <a:pt x="179" y="1853"/>
                  <a:pt x="196" y="1939"/>
                  <a:pt x="221" y="2022"/>
                </a:cubicBezTo>
                <a:cubicBezTo>
                  <a:pt x="126" y="2075"/>
                  <a:pt x="126" y="2075"/>
                  <a:pt x="126" y="2075"/>
                </a:cubicBezTo>
                <a:cubicBezTo>
                  <a:pt x="95" y="2092"/>
                  <a:pt x="82" y="2130"/>
                  <a:pt x="95" y="2162"/>
                </a:cubicBezTo>
                <a:cubicBezTo>
                  <a:pt x="150" y="2294"/>
                  <a:pt x="150" y="2294"/>
                  <a:pt x="150" y="2294"/>
                </a:cubicBezTo>
                <a:cubicBezTo>
                  <a:pt x="163" y="2326"/>
                  <a:pt x="199" y="2344"/>
                  <a:pt x="233" y="2334"/>
                </a:cubicBezTo>
                <a:cubicBezTo>
                  <a:pt x="337" y="2304"/>
                  <a:pt x="337" y="2304"/>
                  <a:pt x="337" y="2304"/>
                </a:cubicBezTo>
                <a:cubicBezTo>
                  <a:pt x="380" y="2382"/>
                  <a:pt x="429" y="2455"/>
                  <a:pt x="484" y="2523"/>
                </a:cubicBezTo>
                <a:cubicBezTo>
                  <a:pt x="416" y="2608"/>
                  <a:pt x="416" y="2608"/>
                  <a:pt x="416" y="2608"/>
                </a:cubicBezTo>
                <a:cubicBezTo>
                  <a:pt x="394" y="2636"/>
                  <a:pt x="396" y="2676"/>
                  <a:pt x="421" y="2701"/>
                </a:cubicBezTo>
                <a:cubicBezTo>
                  <a:pt x="522" y="2801"/>
                  <a:pt x="522" y="2801"/>
                  <a:pt x="522" y="2801"/>
                </a:cubicBezTo>
                <a:cubicBezTo>
                  <a:pt x="547" y="2826"/>
                  <a:pt x="586" y="2828"/>
                  <a:pt x="614" y="2806"/>
                </a:cubicBezTo>
                <a:cubicBezTo>
                  <a:pt x="700" y="2739"/>
                  <a:pt x="700" y="2739"/>
                  <a:pt x="700" y="2739"/>
                </a:cubicBezTo>
                <a:cubicBezTo>
                  <a:pt x="768" y="2794"/>
                  <a:pt x="841" y="2843"/>
                  <a:pt x="918" y="2885"/>
                </a:cubicBezTo>
                <a:cubicBezTo>
                  <a:pt x="889" y="2990"/>
                  <a:pt x="889" y="2990"/>
                  <a:pt x="889" y="2990"/>
                </a:cubicBezTo>
                <a:cubicBezTo>
                  <a:pt x="879" y="3024"/>
                  <a:pt x="896" y="3060"/>
                  <a:pt x="929" y="3073"/>
                </a:cubicBezTo>
                <a:cubicBezTo>
                  <a:pt x="1060" y="3128"/>
                  <a:pt x="1060" y="3128"/>
                  <a:pt x="1060" y="3128"/>
                </a:cubicBezTo>
                <a:cubicBezTo>
                  <a:pt x="1093" y="3141"/>
                  <a:pt x="1130" y="3128"/>
                  <a:pt x="1148" y="3097"/>
                </a:cubicBezTo>
                <a:cubicBezTo>
                  <a:pt x="1200" y="3002"/>
                  <a:pt x="1200" y="3002"/>
                  <a:pt x="1200" y="3002"/>
                </a:cubicBezTo>
                <a:cubicBezTo>
                  <a:pt x="1284" y="3027"/>
                  <a:pt x="1370" y="3044"/>
                  <a:pt x="1459" y="3053"/>
                </a:cubicBezTo>
                <a:cubicBezTo>
                  <a:pt x="1471" y="3161"/>
                  <a:pt x="1471" y="3161"/>
                  <a:pt x="1471" y="3161"/>
                </a:cubicBezTo>
                <a:cubicBezTo>
                  <a:pt x="1475" y="3197"/>
                  <a:pt x="1505" y="3223"/>
                  <a:pt x="1540" y="3223"/>
                </a:cubicBezTo>
                <a:cubicBezTo>
                  <a:pt x="1683" y="3223"/>
                  <a:pt x="1683" y="3223"/>
                  <a:pt x="1683" y="3223"/>
                </a:cubicBezTo>
                <a:cubicBezTo>
                  <a:pt x="1718" y="3223"/>
                  <a:pt x="1747" y="3197"/>
                  <a:pt x="1751" y="3161"/>
                </a:cubicBezTo>
                <a:cubicBezTo>
                  <a:pt x="1764" y="3053"/>
                  <a:pt x="1764" y="3053"/>
                  <a:pt x="1764" y="3053"/>
                </a:cubicBezTo>
                <a:cubicBezTo>
                  <a:pt x="1853" y="3044"/>
                  <a:pt x="1939" y="3027"/>
                  <a:pt x="2022" y="3002"/>
                </a:cubicBezTo>
                <a:cubicBezTo>
                  <a:pt x="2075" y="3097"/>
                  <a:pt x="2075" y="3097"/>
                  <a:pt x="2075" y="3097"/>
                </a:cubicBezTo>
                <a:cubicBezTo>
                  <a:pt x="2092" y="3128"/>
                  <a:pt x="2130" y="3141"/>
                  <a:pt x="2162" y="3128"/>
                </a:cubicBezTo>
                <a:cubicBezTo>
                  <a:pt x="2294" y="3073"/>
                  <a:pt x="2294" y="3073"/>
                  <a:pt x="2294" y="3073"/>
                </a:cubicBezTo>
                <a:cubicBezTo>
                  <a:pt x="2326" y="3060"/>
                  <a:pt x="2343" y="3024"/>
                  <a:pt x="2334" y="2990"/>
                </a:cubicBezTo>
                <a:cubicBezTo>
                  <a:pt x="2304" y="2885"/>
                  <a:pt x="2304" y="2885"/>
                  <a:pt x="2304" y="2885"/>
                </a:cubicBezTo>
                <a:cubicBezTo>
                  <a:pt x="2382" y="2843"/>
                  <a:pt x="2455" y="2794"/>
                  <a:pt x="2523" y="2739"/>
                </a:cubicBezTo>
                <a:cubicBezTo>
                  <a:pt x="2608" y="2806"/>
                  <a:pt x="2608" y="2806"/>
                  <a:pt x="2608" y="2806"/>
                </a:cubicBezTo>
                <a:cubicBezTo>
                  <a:pt x="2636" y="2828"/>
                  <a:pt x="2676" y="2826"/>
                  <a:pt x="2701" y="2801"/>
                </a:cubicBezTo>
                <a:cubicBezTo>
                  <a:pt x="2801" y="2701"/>
                  <a:pt x="2801" y="2701"/>
                  <a:pt x="2801" y="2701"/>
                </a:cubicBezTo>
                <a:cubicBezTo>
                  <a:pt x="2826" y="2676"/>
                  <a:pt x="2828" y="2636"/>
                  <a:pt x="2806" y="2608"/>
                </a:cubicBezTo>
                <a:cubicBezTo>
                  <a:pt x="2739" y="2523"/>
                  <a:pt x="2739" y="2523"/>
                  <a:pt x="2739" y="2523"/>
                </a:cubicBezTo>
                <a:cubicBezTo>
                  <a:pt x="2794" y="2455"/>
                  <a:pt x="2843" y="2382"/>
                  <a:pt x="2885" y="2304"/>
                </a:cubicBezTo>
                <a:cubicBezTo>
                  <a:pt x="2990" y="2334"/>
                  <a:pt x="2990" y="2334"/>
                  <a:pt x="2990" y="2334"/>
                </a:cubicBezTo>
                <a:cubicBezTo>
                  <a:pt x="3024" y="2344"/>
                  <a:pt x="3060" y="2326"/>
                  <a:pt x="3073" y="2294"/>
                </a:cubicBezTo>
                <a:cubicBezTo>
                  <a:pt x="3128" y="2162"/>
                  <a:pt x="3128" y="2162"/>
                  <a:pt x="3128" y="2162"/>
                </a:cubicBezTo>
                <a:cubicBezTo>
                  <a:pt x="3141" y="2130"/>
                  <a:pt x="3128" y="2092"/>
                  <a:pt x="3097" y="2075"/>
                </a:cubicBezTo>
                <a:cubicBezTo>
                  <a:pt x="3002" y="2022"/>
                  <a:pt x="3002" y="2022"/>
                  <a:pt x="3002" y="2022"/>
                </a:cubicBezTo>
                <a:cubicBezTo>
                  <a:pt x="3027" y="1939"/>
                  <a:pt x="3044" y="1853"/>
                  <a:pt x="3053" y="1764"/>
                </a:cubicBezTo>
                <a:cubicBezTo>
                  <a:pt x="3161" y="1751"/>
                  <a:pt x="3161" y="1751"/>
                  <a:pt x="3161" y="1751"/>
                </a:cubicBezTo>
                <a:cubicBezTo>
                  <a:pt x="3196" y="1747"/>
                  <a:pt x="3223" y="1718"/>
                  <a:pt x="3223" y="1683"/>
                </a:cubicBezTo>
                <a:cubicBezTo>
                  <a:pt x="3223" y="1540"/>
                  <a:pt x="3223" y="1540"/>
                  <a:pt x="3223" y="1540"/>
                </a:cubicBezTo>
                <a:cubicBezTo>
                  <a:pt x="3223" y="1505"/>
                  <a:pt x="3196" y="1475"/>
                  <a:pt x="3161" y="1471"/>
                </a:cubicBezTo>
                <a:close/>
              </a:path>
            </a:pathLst>
          </a:custGeom>
          <a:solidFill>
            <a:srgbClr val="0693E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8">
            <a:extLst>
              <a:ext uri="{FF2B5EF4-FFF2-40B4-BE49-F238E27FC236}">
                <a16:creationId xmlns:a16="http://schemas.microsoft.com/office/drawing/2014/main" id="{ECD95CA5-1774-DB2D-673C-D2F20126D645}"/>
              </a:ext>
            </a:extLst>
          </p:cNvPr>
          <p:cNvSpPr>
            <a:spLocks/>
          </p:cNvSpPr>
          <p:nvPr/>
        </p:nvSpPr>
        <p:spPr bwMode="auto">
          <a:xfrm>
            <a:off x="3047504" y="2454360"/>
            <a:ext cx="1825850" cy="1786232"/>
          </a:xfrm>
          <a:custGeom>
            <a:avLst/>
            <a:gdLst>
              <a:gd name="T0" fmla="*/ 2109 w 2226"/>
              <a:gd name="T1" fmla="*/ 1008 h 2226"/>
              <a:gd name="T2" fmla="*/ 2139 w 2226"/>
              <a:gd name="T3" fmla="*/ 793 h 2226"/>
              <a:gd name="T4" fmla="*/ 2122 w 2226"/>
              <a:gd name="T5" fmla="*/ 642 h 2226"/>
              <a:gd name="T6" fmla="*/ 1993 w 2226"/>
              <a:gd name="T7" fmla="*/ 635 h 2226"/>
              <a:gd name="T8" fmla="*/ 1938 w 2226"/>
              <a:gd name="T9" fmla="*/ 425 h 2226"/>
              <a:gd name="T10" fmla="*/ 1865 w 2226"/>
              <a:gd name="T11" fmla="*/ 291 h 2226"/>
              <a:gd name="T12" fmla="*/ 1742 w 2226"/>
              <a:gd name="T13" fmla="*/ 334 h 2226"/>
              <a:gd name="T14" fmla="*/ 1612 w 2226"/>
              <a:gd name="T15" fmla="*/ 161 h 2226"/>
              <a:gd name="T16" fmla="*/ 1493 w 2226"/>
              <a:gd name="T17" fmla="*/ 66 h 2226"/>
              <a:gd name="T18" fmla="*/ 1397 w 2226"/>
              <a:gd name="T19" fmla="*/ 153 h 2226"/>
              <a:gd name="T20" fmla="*/ 1210 w 2226"/>
              <a:gd name="T21" fmla="*/ 43 h 2226"/>
              <a:gd name="T22" fmla="*/ 1064 w 2226"/>
              <a:gd name="T23" fmla="*/ 0 h 2226"/>
              <a:gd name="T24" fmla="*/ 1008 w 2226"/>
              <a:gd name="T25" fmla="*/ 117 h 2226"/>
              <a:gd name="T26" fmla="*/ 793 w 2226"/>
              <a:gd name="T27" fmla="*/ 87 h 2226"/>
              <a:gd name="T28" fmla="*/ 642 w 2226"/>
              <a:gd name="T29" fmla="*/ 104 h 2226"/>
              <a:gd name="T30" fmla="*/ 634 w 2226"/>
              <a:gd name="T31" fmla="*/ 233 h 2226"/>
              <a:gd name="T32" fmla="*/ 425 w 2226"/>
              <a:gd name="T33" fmla="*/ 288 h 2226"/>
              <a:gd name="T34" fmla="*/ 291 w 2226"/>
              <a:gd name="T35" fmla="*/ 361 h 2226"/>
              <a:gd name="T36" fmla="*/ 334 w 2226"/>
              <a:gd name="T37" fmla="*/ 484 h 2226"/>
              <a:gd name="T38" fmla="*/ 161 w 2226"/>
              <a:gd name="T39" fmla="*/ 614 h 2226"/>
              <a:gd name="T40" fmla="*/ 66 w 2226"/>
              <a:gd name="T41" fmla="*/ 733 h 2226"/>
              <a:gd name="T42" fmla="*/ 153 w 2226"/>
              <a:gd name="T43" fmla="*/ 829 h 2226"/>
              <a:gd name="T44" fmla="*/ 43 w 2226"/>
              <a:gd name="T45" fmla="*/ 1016 h 2226"/>
              <a:gd name="T46" fmla="*/ 0 w 2226"/>
              <a:gd name="T47" fmla="*/ 1162 h 2226"/>
              <a:gd name="T48" fmla="*/ 117 w 2226"/>
              <a:gd name="T49" fmla="*/ 1218 h 2226"/>
              <a:gd name="T50" fmla="*/ 87 w 2226"/>
              <a:gd name="T51" fmla="*/ 1433 h 2226"/>
              <a:gd name="T52" fmla="*/ 104 w 2226"/>
              <a:gd name="T53" fmla="*/ 1584 h 2226"/>
              <a:gd name="T54" fmla="*/ 233 w 2226"/>
              <a:gd name="T55" fmla="*/ 1591 h 2226"/>
              <a:gd name="T56" fmla="*/ 288 w 2226"/>
              <a:gd name="T57" fmla="*/ 1801 h 2226"/>
              <a:gd name="T58" fmla="*/ 361 w 2226"/>
              <a:gd name="T59" fmla="*/ 1935 h 2226"/>
              <a:gd name="T60" fmla="*/ 484 w 2226"/>
              <a:gd name="T61" fmla="*/ 1892 h 2226"/>
              <a:gd name="T62" fmla="*/ 614 w 2226"/>
              <a:gd name="T63" fmla="*/ 2065 h 2226"/>
              <a:gd name="T64" fmla="*/ 733 w 2226"/>
              <a:gd name="T65" fmla="*/ 2160 h 2226"/>
              <a:gd name="T66" fmla="*/ 829 w 2226"/>
              <a:gd name="T67" fmla="*/ 2073 h 2226"/>
              <a:gd name="T68" fmla="*/ 1016 w 2226"/>
              <a:gd name="T69" fmla="*/ 2183 h 2226"/>
              <a:gd name="T70" fmla="*/ 1162 w 2226"/>
              <a:gd name="T71" fmla="*/ 2226 h 2226"/>
              <a:gd name="T72" fmla="*/ 1218 w 2226"/>
              <a:gd name="T73" fmla="*/ 2109 h 2226"/>
              <a:gd name="T74" fmla="*/ 1433 w 2226"/>
              <a:gd name="T75" fmla="*/ 2139 h 2226"/>
              <a:gd name="T76" fmla="*/ 1584 w 2226"/>
              <a:gd name="T77" fmla="*/ 2122 h 2226"/>
              <a:gd name="T78" fmla="*/ 1591 w 2226"/>
              <a:gd name="T79" fmla="*/ 1993 h 2226"/>
              <a:gd name="T80" fmla="*/ 1801 w 2226"/>
              <a:gd name="T81" fmla="*/ 1938 h 2226"/>
              <a:gd name="T82" fmla="*/ 1935 w 2226"/>
              <a:gd name="T83" fmla="*/ 1865 h 2226"/>
              <a:gd name="T84" fmla="*/ 1892 w 2226"/>
              <a:gd name="T85" fmla="*/ 1742 h 2226"/>
              <a:gd name="T86" fmla="*/ 2065 w 2226"/>
              <a:gd name="T87" fmla="*/ 1612 h 2226"/>
              <a:gd name="T88" fmla="*/ 2160 w 2226"/>
              <a:gd name="T89" fmla="*/ 1493 h 2226"/>
              <a:gd name="T90" fmla="*/ 2073 w 2226"/>
              <a:gd name="T91" fmla="*/ 1397 h 2226"/>
              <a:gd name="T92" fmla="*/ 2183 w 2226"/>
              <a:gd name="T93" fmla="*/ 1210 h 2226"/>
              <a:gd name="T94" fmla="*/ 2226 w 2226"/>
              <a:gd name="T95" fmla="*/ 1064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6" h="2226">
                <a:moveTo>
                  <a:pt x="2183" y="1016"/>
                </a:moveTo>
                <a:cubicBezTo>
                  <a:pt x="2109" y="1008"/>
                  <a:pt x="2109" y="1008"/>
                  <a:pt x="2109" y="1008"/>
                </a:cubicBezTo>
                <a:cubicBezTo>
                  <a:pt x="2102" y="946"/>
                  <a:pt x="2090" y="887"/>
                  <a:pt x="2073" y="829"/>
                </a:cubicBezTo>
                <a:cubicBezTo>
                  <a:pt x="2139" y="793"/>
                  <a:pt x="2139" y="793"/>
                  <a:pt x="2139" y="793"/>
                </a:cubicBezTo>
                <a:cubicBezTo>
                  <a:pt x="2160" y="781"/>
                  <a:pt x="2169" y="755"/>
                  <a:pt x="2160" y="733"/>
                </a:cubicBezTo>
                <a:cubicBezTo>
                  <a:pt x="2122" y="642"/>
                  <a:pt x="2122" y="642"/>
                  <a:pt x="2122" y="642"/>
                </a:cubicBezTo>
                <a:cubicBezTo>
                  <a:pt x="2113" y="619"/>
                  <a:pt x="2088" y="607"/>
                  <a:pt x="2065" y="614"/>
                </a:cubicBezTo>
                <a:cubicBezTo>
                  <a:pt x="1993" y="635"/>
                  <a:pt x="1993" y="635"/>
                  <a:pt x="1993" y="635"/>
                </a:cubicBezTo>
                <a:cubicBezTo>
                  <a:pt x="1963" y="581"/>
                  <a:pt x="1930" y="531"/>
                  <a:pt x="1892" y="484"/>
                </a:cubicBezTo>
                <a:cubicBezTo>
                  <a:pt x="1938" y="425"/>
                  <a:pt x="1938" y="425"/>
                  <a:pt x="1938" y="425"/>
                </a:cubicBezTo>
                <a:cubicBezTo>
                  <a:pt x="1953" y="405"/>
                  <a:pt x="1952" y="378"/>
                  <a:pt x="1935" y="361"/>
                </a:cubicBezTo>
                <a:cubicBezTo>
                  <a:pt x="1865" y="291"/>
                  <a:pt x="1865" y="291"/>
                  <a:pt x="1865" y="291"/>
                </a:cubicBezTo>
                <a:cubicBezTo>
                  <a:pt x="1848" y="274"/>
                  <a:pt x="1821" y="273"/>
                  <a:pt x="1801" y="288"/>
                </a:cubicBezTo>
                <a:cubicBezTo>
                  <a:pt x="1742" y="334"/>
                  <a:pt x="1742" y="334"/>
                  <a:pt x="1742" y="334"/>
                </a:cubicBezTo>
                <a:cubicBezTo>
                  <a:pt x="1695" y="296"/>
                  <a:pt x="1645" y="263"/>
                  <a:pt x="1591" y="233"/>
                </a:cubicBezTo>
                <a:cubicBezTo>
                  <a:pt x="1612" y="161"/>
                  <a:pt x="1612" y="161"/>
                  <a:pt x="1612" y="161"/>
                </a:cubicBezTo>
                <a:cubicBezTo>
                  <a:pt x="1619" y="138"/>
                  <a:pt x="1607" y="113"/>
                  <a:pt x="1584" y="104"/>
                </a:cubicBezTo>
                <a:cubicBezTo>
                  <a:pt x="1493" y="66"/>
                  <a:pt x="1493" y="66"/>
                  <a:pt x="1493" y="66"/>
                </a:cubicBezTo>
                <a:cubicBezTo>
                  <a:pt x="1471" y="57"/>
                  <a:pt x="1445" y="66"/>
                  <a:pt x="1433" y="87"/>
                </a:cubicBezTo>
                <a:cubicBezTo>
                  <a:pt x="1397" y="153"/>
                  <a:pt x="1397" y="153"/>
                  <a:pt x="1397" y="153"/>
                </a:cubicBezTo>
                <a:cubicBezTo>
                  <a:pt x="1339" y="136"/>
                  <a:pt x="1280" y="124"/>
                  <a:pt x="1218" y="117"/>
                </a:cubicBezTo>
                <a:cubicBezTo>
                  <a:pt x="1210" y="43"/>
                  <a:pt x="1210" y="43"/>
                  <a:pt x="1210" y="43"/>
                </a:cubicBezTo>
                <a:cubicBezTo>
                  <a:pt x="1207" y="18"/>
                  <a:pt x="1186" y="0"/>
                  <a:pt x="1162" y="0"/>
                </a:cubicBezTo>
                <a:cubicBezTo>
                  <a:pt x="1064" y="0"/>
                  <a:pt x="1064" y="0"/>
                  <a:pt x="1064" y="0"/>
                </a:cubicBezTo>
                <a:cubicBezTo>
                  <a:pt x="1040" y="0"/>
                  <a:pt x="1019" y="18"/>
                  <a:pt x="1016" y="43"/>
                </a:cubicBezTo>
                <a:cubicBezTo>
                  <a:pt x="1008" y="117"/>
                  <a:pt x="1008" y="117"/>
                  <a:pt x="1008" y="117"/>
                </a:cubicBezTo>
                <a:cubicBezTo>
                  <a:pt x="946" y="124"/>
                  <a:pt x="887" y="136"/>
                  <a:pt x="829" y="153"/>
                </a:cubicBezTo>
                <a:cubicBezTo>
                  <a:pt x="793" y="87"/>
                  <a:pt x="793" y="87"/>
                  <a:pt x="793" y="87"/>
                </a:cubicBezTo>
                <a:cubicBezTo>
                  <a:pt x="781" y="66"/>
                  <a:pt x="755" y="57"/>
                  <a:pt x="733" y="66"/>
                </a:cubicBezTo>
                <a:cubicBezTo>
                  <a:pt x="642" y="104"/>
                  <a:pt x="642" y="104"/>
                  <a:pt x="642" y="104"/>
                </a:cubicBezTo>
                <a:cubicBezTo>
                  <a:pt x="619" y="113"/>
                  <a:pt x="607" y="138"/>
                  <a:pt x="614" y="161"/>
                </a:cubicBezTo>
                <a:cubicBezTo>
                  <a:pt x="634" y="233"/>
                  <a:pt x="634" y="233"/>
                  <a:pt x="634" y="233"/>
                </a:cubicBezTo>
                <a:cubicBezTo>
                  <a:pt x="581" y="263"/>
                  <a:pt x="531" y="296"/>
                  <a:pt x="484" y="334"/>
                </a:cubicBezTo>
                <a:cubicBezTo>
                  <a:pt x="425" y="288"/>
                  <a:pt x="425" y="288"/>
                  <a:pt x="425" y="288"/>
                </a:cubicBezTo>
                <a:cubicBezTo>
                  <a:pt x="405" y="273"/>
                  <a:pt x="378" y="274"/>
                  <a:pt x="361" y="291"/>
                </a:cubicBezTo>
                <a:cubicBezTo>
                  <a:pt x="291" y="361"/>
                  <a:pt x="291" y="361"/>
                  <a:pt x="291" y="361"/>
                </a:cubicBezTo>
                <a:cubicBezTo>
                  <a:pt x="274" y="378"/>
                  <a:pt x="273" y="405"/>
                  <a:pt x="288" y="425"/>
                </a:cubicBezTo>
                <a:cubicBezTo>
                  <a:pt x="334" y="484"/>
                  <a:pt x="334" y="484"/>
                  <a:pt x="334" y="484"/>
                </a:cubicBezTo>
                <a:cubicBezTo>
                  <a:pt x="296" y="531"/>
                  <a:pt x="262" y="581"/>
                  <a:pt x="233" y="635"/>
                </a:cubicBezTo>
                <a:cubicBezTo>
                  <a:pt x="161" y="614"/>
                  <a:pt x="161" y="614"/>
                  <a:pt x="161" y="614"/>
                </a:cubicBezTo>
                <a:cubicBezTo>
                  <a:pt x="138" y="607"/>
                  <a:pt x="113" y="619"/>
                  <a:pt x="104" y="642"/>
                </a:cubicBezTo>
                <a:cubicBezTo>
                  <a:pt x="66" y="733"/>
                  <a:pt x="66" y="733"/>
                  <a:pt x="66" y="733"/>
                </a:cubicBezTo>
                <a:cubicBezTo>
                  <a:pt x="57" y="755"/>
                  <a:pt x="66" y="781"/>
                  <a:pt x="87" y="793"/>
                </a:cubicBezTo>
                <a:cubicBezTo>
                  <a:pt x="153" y="829"/>
                  <a:pt x="153" y="829"/>
                  <a:pt x="153" y="829"/>
                </a:cubicBezTo>
                <a:cubicBezTo>
                  <a:pt x="136" y="887"/>
                  <a:pt x="124" y="946"/>
                  <a:pt x="117" y="1008"/>
                </a:cubicBezTo>
                <a:cubicBezTo>
                  <a:pt x="43" y="1016"/>
                  <a:pt x="43" y="1016"/>
                  <a:pt x="43" y="1016"/>
                </a:cubicBezTo>
                <a:cubicBezTo>
                  <a:pt x="18" y="1019"/>
                  <a:pt x="0" y="1040"/>
                  <a:pt x="0" y="1064"/>
                </a:cubicBezTo>
                <a:cubicBezTo>
                  <a:pt x="0" y="1162"/>
                  <a:pt x="0" y="1162"/>
                  <a:pt x="0" y="1162"/>
                </a:cubicBezTo>
                <a:cubicBezTo>
                  <a:pt x="0" y="1186"/>
                  <a:pt x="18" y="1207"/>
                  <a:pt x="43" y="1210"/>
                </a:cubicBezTo>
                <a:cubicBezTo>
                  <a:pt x="117" y="1218"/>
                  <a:pt x="117" y="1218"/>
                  <a:pt x="117" y="1218"/>
                </a:cubicBezTo>
                <a:cubicBezTo>
                  <a:pt x="124" y="1280"/>
                  <a:pt x="136" y="1339"/>
                  <a:pt x="153" y="1397"/>
                </a:cubicBezTo>
                <a:cubicBezTo>
                  <a:pt x="87" y="1433"/>
                  <a:pt x="87" y="1433"/>
                  <a:pt x="87" y="1433"/>
                </a:cubicBezTo>
                <a:cubicBezTo>
                  <a:pt x="66" y="1445"/>
                  <a:pt x="57" y="1471"/>
                  <a:pt x="66" y="1493"/>
                </a:cubicBezTo>
                <a:cubicBezTo>
                  <a:pt x="104" y="1584"/>
                  <a:pt x="104" y="1584"/>
                  <a:pt x="104" y="1584"/>
                </a:cubicBezTo>
                <a:cubicBezTo>
                  <a:pt x="113" y="1607"/>
                  <a:pt x="138" y="1619"/>
                  <a:pt x="161" y="1612"/>
                </a:cubicBezTo>
                <a:cubicBezTo>
                  <a:pt x="233" y="1591"/>
                  <a:pt x="233" y="1591"/>
                  <a:pt x="233" y="1591"/>
                </a:cubicBezTo>
                <a:cubicBezTo>
                  <a:pt x="262" y="1645"/>
                  <a:pt x="296" y="1695"/>
                  <a:pt x="334" y="1742"/>
                </a:cubicBezTo>
                <a:cubicBezTo>
                  <a:pt x="288" y="1801"/>
                  <a:pt x="288" y="1801"/>
                  <a:pt x="288" y="1801"/>
                </a:cubicBezTo>
                <a:cubicBezTo>
                  <a:pt x="273" y="1821"/>
                  <a:pt x="274" y="1848"/>
                  <a:pt x="291" y="1865"/>
                </a:cubicBezTo>
                <a:cubicBezTo>
                  <a:pt x="361" y="1935"/>
                  <a:pt x="361" y="1935"/>
                  <a:pt x="361" y="1935"/>
                </a:cubicBezTo>
                <a:cubicBezTo>
                  <a:pt x="378" y="1952"/>
                  <a:pt x="405" y="1953"/>
                  <a:pt x="425" y="1938"/>
                </a:cubicBezTo>
                <a:cubicBezTo>
                  <a:pt x="484" y="1892"/>
                  <a:pt x="484" y="1892"/>
                  <a:pt x="484" y="1892"/>
                </a:cubicBezTo>
                <a:cubicBezTo>
                  <a:pt x="531" y="1930"/>
                  <a:pt x="581" y="1964"/>
                  <a:pt x="634" y="1993"/>
                </a:cubicBezTo>
                <a:cubicBezTo>
                  <a:pt x="614" y="2065"/>
                  <a:pt x="614" y="2065"/>
                  <a:pt x="614" y="2065"/>
                </a:cubicBezTo>
                <a:cubicBezTo>
                  <a:pt x="607" y="2088"/>
                  <a:pt x="619" y="2113"/>
                  <a:pt x="642" y="2122"/>
                </a:cubicBezTo>
                <a:cubicBezTo>
                  <a:pt x="733" y="2160"/>
                  <a:pt x="733" y="2160"/>
                  <a:pt x="733" y="2160"/>
                </a:cubicBezTo>
                <a:cubicBezTo>
                  <a:pt x="755" y="2169"/>
                  <a:pt x="781" y="2160"/>
                  <a:pt x="793" y="2139"/>
                </a:cubicBezTo>
                <a:cubicBezTo>
                  <a:pt x="829" y="2073"/>
                  <a:pt x="829" y="2073"/>
                  <a:pt x="829" y="2073"/>
                </a:cubicBezTo>
                <a:cubicBezTo>
                  <a:pt x="887" y="2090"/>
                  <a:pt x="946" y="2102"/>
                  <a:pt x="1008" y="2109"/>
                </a:cubicBezTo>
                <a:cubicBezTo>
                  <a:pt x="1016" y="2183"/>
                  <a:pt x="1016" y="2183"/>
                  <a:pt x="1016" y="2183"/>
                </a:cubicBezTo>
                <a:cubicBezTo>
                  <a:pt x="1019" y="2208"/>
                  <a:pt x="1040" y="2226"/>
                  <a:pt x="1064" y="2226"/>
                </a:cubicBezTo>
                <a:cubicBezTo>
                  <a:pt x="1162" y="2226"/>
                  <a:pt x="1162" y="2226"/>
                  <a:pt x="1162" y="2226"/>
                </a:cubicBezTo>
                <a:cubicBezTo>
                  <a:pt x="1186" y="2226"/>
                  <a:pt x="1207" y="2208"/>
                  <a:pt x="1210" y="2183"/>
                </a:cubicBezTo>
                <a:cubicBezTo>
                  <a:pt x="1218" y="2109"/>
                  <a:pt x="1218" y="2109"/>
                  <a:pt x="1218" y="2109"/>
                </a:cubicBezTo>
                <a:cubicBezTo>
                  <a:pt x="1280" y="2102"/>
                  <a:pt x="1339" y="2090"/>
                  <a:pt x="1397" y="2073"/>
                </a:cubicBezTo>
                <a:cubicBezTo>
                  <a:pt x="1433" y="2139"/>
                  <a:pt x="1433" y="2139"/>
                  <a:pt x="1433" y="2139"/>
                </a:cubicBezTo>
                <a:cubicBezTo>
                  <a:pt x="1445" y="2160"/>
                  <a:pt x="1471" y="2169"/>
                  <a:pt x="1493" y="2160"/>
                </a:cubicBezTo>
                <a:cubicBezTo>
                  <a:pt x="1584" y="2122"/>
                  <a:pt x="1584" y="2122"/>
                  <a:pt x="1584" y="2122"/>
                </a:cubicBezTo>
                <a:cubicBezTo>
                  <a:pt x="1607" y="2113"/>
                  <a:pt x="1619" y="2088"/>
                  <a:pt x="1612" y="2065"/>
                </a:cubicBezTo>
                <a:cubicBezTo>
                  <a:pt x="1591" y="1993"/>
                  <a:pt x="1591" y="1993"/>
                  <a:pt x="1591" y="1993"/>
                </a:cubicBezTo>
                <a:cubicBezTo>
                  <a:pt x="1645" y="1964"/>
                  <a:pt x="1695" y="1930"/>
                  <a:pt x="1742" y="1892"/>
                </a:cubicBezTo>
                <a:cubicBezTo>
                  <a:pt x="1801" y="1938"/>
                  <a:pt x="1801" y="1938"/>
                  <a:pt x="1801" y="1938"/>
                </a:cubicBezTo>
                <a:cubicBezTo>
                  <a:pt x="1821" y="1953"/>
                  <a:pt x="1848" y="1952"/>
                  <a:pt x="1865" y="1935"/>
                </a:cubicBezTo>
                <a:cubicBezTo>
                  <a:pt x="1935" y="1865"/>
                  <a:pt x="1935" y="1865"/>
                  <a:pt x="1935" y="1865"/>
                </a:cubicBezTo>
                <a:cubicBezTo>
                  <a:pt x="1952" y="1848"/>
                  <a:pt x="1953" y="1821"/>
                  <a:pt x="1938" y="1801"/>
                </a:cubicBezTo>
                <a:cubicBezTo>
                  <a:pt x="1892" y="1742"/>
                  <a:pt x="1892" y="1742"/>
                  <a:pt x="1892" y="1742"/>
                </a:cubicBezTo>
                <a:cubicBezTo>
                  <a:pt x="1930" y="1695"/>
                  <a:pt x="1963" y="1645"/>
                  <a:pt x="1993" y="1591"/>
                </a:cubicBezTo>
                <a:cubicBezTo>
                  <a:pt x="2065" y="1612"/>
                  <a:pt x="2065" y="1612"/>
                  <a:pt x="2065" y="1612"/>
                </a:cubicBezTo>
                <a:cubicBezTo>
                  <a:pt x="2088" y="1619"/>
                  <a:pt x="2113" y="1607"/>
                  <a:pt x="2122" y="1584"/>
                </a:cubicBezTo>
                <a:cubicBezTo>
                  <a:pt x="2160" y="1493"/>
                  <a:pt x="2160" y="1493"/>
                  <a:pt x="2160" y="1493"/>
                </a:cubicBezTo>
                <a:cubicBezTo>
                  <a:pt x="2169" y="1471"/>
                  <a:pt x="2160" y="1445"/>
                  <a:pt x="2139" y="1433"/>
                </a:cubicBezTo>
                <a:cubicBezTo>
                  <a:pt x="2073" y="1397"/>
                  <a:pt x="2073" y="1397"/>
                  <a:pt x="2073" y="1397"/>
                </a:cubicBezTo>
                <a:cubicBezTo>
                  <a:pt x="2090" y="1339"/>
                  <a:pt x="2102" y="1280"/>
                  <a:pt x="2109" y="1218"/>
                </a:cubicBezTo>
                <a:cubicBezTo>
                  <a:pt x="2183" y="1210"/>
                  <a:pt x="2183" y="1210"/>
                  <a:pt x="2183" y="1210"/>
                </a:cubicBezTo>
                <a:cubicBezTo>
                  <a:pt x="2208" y="1207"/>
                  <a:pt x="2226" y="1186"/>
                  <a:pt x="2226" y="1162"/>
                </a:cubicBezTo>
                <a:cubicBezTo>
                  <a:pt x="2226" y="1064"/>
                  <a:pt x="2226" y="1064"/>
                  <a:pt x="2226" y="1064"/>
                </a:cubicBezTo>
                <a:cubicBezTo>
                  <a:pt x="2226" y="1040"/>
                  <a:pt x="2208" y="1019"/>
                  <a:pt x="2183" y="1016"/>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55F0BFFF-2AF5-CC88-9A6C-49A0E664B617}"/>
              </a:ext>
            </a:extLst>
          </p:cNvPr>
          <p:cNvSpPr>
            <a:spLocks/>
          </p:cNvSpPr>
          <p:nvPr/>
        </p:nvSpPr>
        <p:spPr bwMode="auto">
          <a:xfrm>
            <a:off x="6840901" y="2289426"/>
            <a:ext cx="1990403" cy="1948684"/>
          </a:xfrm>
          <a:custGeom>
            <a:avLst/>
            <a:gdLst>
              <a:gd name="T0" fmla="*/ 2693 w 2843"/>
              <a:gd name="T1" fmla="*/ 1288 h 2844"/>
              <a:gd name="T2" fmla="*/ 2732 w 2843"/>
              <a:gd name="T3" fmla="*/ 1013 h 2844"/>
              <a:gd name="T4" fmla="*/ 2711 w 2843"/>
              <a:gd name="T5" fmla="*/ 820 h 2844"/>
              <a:gd name="T6" fmla="*/ 2545 w 2843"/>
              <a:gd name="T7" fmla="*/ 811 h 2844"/>
              <a:gd name="T8" fmla="*/ 2475 w 2843"/>
              <a:gd name="T9" fmla="*/ 543 h 2844"/>
              <a:gd name="T10" fmla="*/ 2382 w 2843"/>
              <a:gd name="T11" fmla="*/ 372 h 2844"/>
              <a:gd name="T12" fmla="*/ 2225 w 2843"/>
              <a:gd name="T13" fmla="*/ 428 h 2844"/>
              <a:gd name="T14" fmla="*/ 2059 w 2843"/>
              <a:gd name="T15" fmla="*/ 206 h 2844"/>
              <a:gd name="T16" fmla="*/ 1907 w 2843"/>
              <a:gd name="T17" fmla="*/ 85 h 2844"/>
              <a:gd name="T18" fmla="*/ 1784 w 2843"/>
              <a:gd name="T19" fmla="*/ 195 h 2844"/>
              <a:gd name="T20" fmla="*/ 1545 w 2843"/>
              <a:gd name="T21" fmla="*/ 55 h 2844"/>
              <a:gd name="T22" fmla="*/ 1358 w 2843"/>
              <a:gd name="T23" fmla="*/ 0 h 2844"/>
              <a:gd name="T24" fmla="*/ 1287 w 2843"/>
              <a:gd name="T25" fmla="*/ 150 h 2844"/>
              <a:gd name="T26" fmla="*/ 1012 w 2843"/>
              <a:gd name="T27" fmla="*/ 112 h 2844"/>
              <a:gd name="T28" fmla="*/ 819 w 2843"/>
              <a:gd name="T29" fmla="*/ 133 h 2844"/>
              <a:gd name="T30" fmla="*/ 810 w 2843"/>
              <a:gd name="T31" fmla="*/ 298 h 2844"/>
              <a:gd name="T32" fmla="*/ 542 w 2843"/>
              <a:gd name="T33" fmla="*/ 368 h 2844"/>
              <a:gd name="T34" fmla="*/ 371 w 2843"/>
              <a:gd name="T35" fmla="*/ 461 h 2844"/>
              <a:gd name="T36" fmla="*/ 427 w 2843"/>
              <a:gd name="T37" fmla="*/ 618 h 2844"/>
              <a:gd name="T38" fmla="*/ 205 w 2843"/>
              <a:gd name="T39" fmla="*/ 785 h 2844"/>
              <a:gd name="T40" fmla="*/ 84 w 2843"/>
              <a:gd name="T41" fmla="*/ 936 h 2844"/>
              <a:gd name="T42" fmla="*/ 194 w 2843"/>
              <a:gd name="T43" fmla="*/ 1060 h 2844"/>
              <a:gd name="T44" fmla="*/ 54 w 2843"/>
              <a:gd name="T45" fmla="*/ 1299 h 2844"/>
              <a:gd name="T46" fmla="*/ 0 w 2843"/>
              <a:gd name="T47" fmla="*/ 1485 h 2844"/>
              <a:gd name="T48" fmla="*/ 149 w 2843"/>
              <a:gd name="T49" fmla="*/ 1557 h 2844"/>
              <a:gd name="T50" fmla="*/ 111 w 2843"/>
              <a:gd name="T51" fmla="*/ 1831 h 2844"/>
              <a:gd name="T52" fmla="*/ 132 w 2843"/>
              <a:gd name="T53" fmla="*/ 2024 h 2844"/>
              <a:gd name="T54" fmla="*/ 298 w 2843"/>
              <a:gd name="T55" fmla="*/ 2033 h 2844"/>
              <a:gd name="T56" fmla="*/ 367 w 2843"/>
              <a:gd name="T57" fmla="*/ 2302 h 2844"/>
              <a:gd name="T58" fmla="*/ 460 w 2843"/>
              <a:gd name="T59" fmla="*/ 2472 h 2844"/>
              <a:gd name="T60" fmla="*/ 617 w 2843"/>
              <a:gd name="T61" fmla="*/ 2417 h 2844"/>
              <a:gd name="T62" fmla="*/ 784 w 2843"/>
              <a:gd name="T63" fmla="*/ 2638 h 2844"/>
              <a:gd name="T64" fmla="*/ 935 w 2843"/>
              <a:gd name="T65" fmla="*/ 2760 h 2844"/>
              <a:gd name="T66" fmla="*/ 1059 w 2843"/>
              <a:gd name="T67" fmla="*/ 2649 h 2844"/>
              <a:gd name="T68" fmla="*/ 1298 w 2843"/>
              <a:gd name="T69" fmla="*/ 2790 h 2844"/>
              <a:gd name="T70" fmla="*/ 1484 w 2843"/>
              <a:gd name="T71" fmla="*/ 2844 h 2844"/>
              <a:gd name="T72" fmla="*/ 1556 w 2843"/>
              <a:gd name="T73" fmla="*/ 2694 h 2844"/>
              <a:gd name="T74" fmla="*/ 1830 w 2843"/>
              <a:gd name="T75" fmla="*/ 2733 h 2844"/>
              <a:gd name="T76" fmla="*/ 2024 w 2843"/>
              <a:gd name="T77" fmla="*/ 2712 h 2844"/>
              <a:gd name="T78" fmla="*/ 2033 w 2843"/>
              <a:gd name="T79" fmla="*/ 2546 h 2844"/>
              <a:gd name="T80" fmla="*/ 2301 w 2843"/>
              <a:gd name="T81" fmla="*/ 2476 h 2844"/>
              <a:gd name="T82" fmla="*/ 2471 w 2843"/>
              <a:gd name="T83" fmla="*/ 2383 h 2844"/>
              <a:gd name="T84" fmla="*/ 2416 w 2843"/>
              <a:gd name="T85" fmla="*/ 2226 h 2844"/>
              <a:gd name="T86" fmla="*/ 2637 w 2843"/>
              <a:gd name="T87" fmla="*/ 2060 h 2844"/>
              <a:gd name="T88" fmla="*/ 2759 w 2843"/>
              <a:gd name="T89" fmla="*/ 1908 h 2844"/>
              <a:gd name="T90" fmla="*/ 2648 w 2843"/>
              <a:gd name="T91" fmla="*/ 1785 h 2844"/>
              <a:gd name="T92" fmla="*/ 2789 w 2843"/>
              <a:gd name="T93" fmla="*/ 1546 h 2844"/>
              <a:gd name="T94" fmla="*/ 2843 w 2843"/>
              <a:gd name="T95" fmla="*/ 1359 h 2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3" h="2844">
                <a:moveTo>
                  <a:pt x="2789" y="1299"/>
                </a:moveTo>
                <a:cubicBezTo>
                  <a:pt x="2693" y="1288"/>
                  <a:pt x="2693" y="1288"/>
                  <a:pt x="2693" y="1288"/>
                </a:cubicBezTo>
                <a:cubicBezTo>
                  <a:pt x="2685" y="1209"/>
                  <a:pt x="2670" y="1133"/>
                  <a:pt x="2648" y="1060"/>
                </a:cubicBezTo>
                <a:cubicBezTo>
                  <a:pt x="2732" y="1013"/>
                  <a:pt x="2732" y="1013"/>
                  <a:pt x="2732" y="1013"/>
                </a:cubicBezTo>
                <a:cubicBezTo>
                  <a:pt x="2759" y="998"/>
                  <a:pt x="2771" y="965"/>
                  <a:pt x="2759" y="936"/>
                </a:cubicBezTo>
                <a:cubicBezTo>
                  <a:pt x="2711" y="820"/>
                  <a:pt x="2711" y="820"/>
                  <a:pt x="2711" y="820"/>
                </a:cubicBezTo>
                <a:cubicBezTo>
                  <a:pt x="2699" y="791"/>
                  <a:pt x="2667" y="776"/>
                  <a:pt x="2637" y="785"/>
                </a:cubicBezTo>
                <a:cubicBezTo>
                  <a:pt x="2545" y="811"/>
                  <a:pt x="2545" y="811"/>
                  <a:pt x="2545" y="811"/>
                </a:cubicBezTo>
                <a:cubicBezTo>
                  <a:pt x="2508" y="743"/>
                  <a:pt x="2464" y="678"/>
                  <a:pt x="2416" y="618"/>
                </a:cubicBezTo>
                <a:cubicBezTo>
                  <a:pt x="2475" y="543"/>
                  <a:pt x="2475" y="543"/>
                  <a:pt x="2475" y="543"/>
                </a:cubicBezTo>
                <a:cubicBezTo>
                  <a:pt x="2495" y="518"/>
                  <a:pt x="2493" y="483"/>
                  <a:pt x="2471" y="461"/>
                </a:cubicBezTo>
                <a:cubicBezTo>
                  <a:pt x="2382" y="372"/>
                  <a:pt x="2382" y="372"/>
                  <a:pt x="2382" y="372"/>
                </a:cubicBezTo>
                <a:cubicBezTo>
                  <a:pt x="2360" y="351"/>
                  <a:pt x="2325" y="349"/>
                  <a:pt x="2301" y="368"/>
                </a:cubicBezTo>
                <a:cubicBezTo>
                  <a:pt x="2225" y="428"/>
                  <a:pt x="2225" y="428"/>
                  <a:pt x="2225" y="428"/>
                </a:cubicBezTo>
                <a:cubicBezTo>
                  <a:pt x="2165" y="379"/>
                  <a:pt x="2101" y="336"/>
                  <a:pt x="2033" y="298"/>
                </a:cubicBezTo>
                <a:cubicBezTo>
                  <a:pt x="2059" y="206"/>
                  <a:pt x="2059" y="206"/>
                  <a:pt x="2059" y="206"/>
                </a:cubicBezTo>
                <a:cubicBezTo>
                  <a:pt x="2067" y="176"/>
                  <a:pt x="2052" y="145"/>
                  <a:pt x="2024" y="133"/>
                </a:cubicBezTo>
                <a:cubicBezTo>
                  <a:pt x="1907" y="85"/>
                  <a:pt x="1907" y="85"/>
                  <a:pt x="1907" y="85"/>
                </a:cubicBezTo>
                <a:cubicBezTo>
                  <a:pt x="1879" y="73"/>
                  <a:pt x="1846" y="84"/>
                  <a:pt x="1830" y="112"/>
                </a:cubicBezTo>
                <a:cubicBezTo>
                  <a:pt x="1784" y="195"/>
                  <a:pt x="1784" y="195"/>
                  <a:pt x="1784" y="195"/>
                </a:cubicBezTo>
                <a:cubicBezTo>
                  <a:pt x="1710" y="174"/>
                  <a:pt x="1634" y="158"/>
                  <a:pt x="1556" y="150"/>
                </a:cubicBezTo>
                <a:cubicBezTo>
                  <a:pt x="1545" y="55"/>
                  <a:pt x="1545" y="55"/>
                  <a:pt x="1545" y="55"/>
                </a:cubicBezTo>
                <a:cubicBezTo>
                  <a:pt x="1541" y="24"/>
                  <a:pt x="1515" y="0"/>
                  <a:pt x="1484" y="0"/>
                </a:cubicBezTo>
                <a:cubicBezTo>
                  <a:pt x="1358" y="0"/>
                  <a:pt x="1358" y="0"/>
                  <a:pt x="1358" y="0"/>
                </a:cubicBezTo>
                <a:cubicBezTo>
                  <a:pt x="1327" y="0"/>
                  <a:pt x="1301" y="24"/>
                  <a:pt x="1298" y="55"/>
                </a:cubicBezTo>
                <a:cubicBezTo>
                  <a:pt x="1287" y="150"/>
                  <a:pt x="1287" y="150"/>
                  <a:pt x="1287" y="150"/>
                </a:cubicBezTo>
                <a:cubicBezTo>
                  <a:pt x="1208" y="158"/>
                  <a:pt x="1132" y="174"/>
                  <a:pt x="1059" y="195"/>
                </a:cubicBezTo>
                <a:cubicBezTo>
                  <a:pt x="1012" y="112"/>
                  <a:pt x="1012" y="112"/>
                  <a:pt x="1012" y="112"/>
                </a:cubicBezTo>
                <a:cubicBezTo>
                  <a:pt x="997" y="84"/>
                  <a:pt x="964" y="73"/>
                  <a:pt x="935" y="85"/>
                </a:cubicBezTo>
                <a:cubicBezTo>
                  <a:pt x="819" y="133"/>
                  <a:pt x="819" y="133"/>
                  <a:pt x="819" y="133"/>
                </a:cubicBezTo>
                <a:cubicBezTo>
                  <a:pt x="790" y="145"/>
                  <a:pt x="775" y="176"/>
                  <a:pt x="784" y="206"/>
                </a:cubicBezTo>
                <a:cubicBezTo>
                  <a:pt x="810" y="298"/>
                  <a:pt x="810" y="298"/>
                  <a:pt x="810" y="298"/>
                </a:cubicBezTo>
                <a:cubicBezTo>
                  <a:pt x="742" y="336"/>
                  <a:pt x="677" y="379"/>
                  <a:pt x="617" y="428"/>
                </a:cubicBezTo>
                <a:cubicBezTo>
                  <a:pt x="542" y="368"/>
                  <a:pt x="542" y="368"/>
                  <a:pt x="542" y="368"/>
                </a:cubicBezTo>
                <a:cubicBezTo>
                  <a:pt x="517" y="349"/>
                  <a:pt x="482" y="351"/>
                  <a:pt x="460" y="372"/>
                </a:cubicBezTo>
                <a:cubicBezTo>
                  <a:pt x="371" y="461"/>
                  <a:pt x="371" y="461"/>
                  <a:pt x="371" y="461"/>
                </a:cubicBezTo>
                <a:cubicBezTo>
                  <a:pt x="350" y="483"/>
                  <a:pt x="348" y="518"/>
                  <a:pt x="367" y="543"/>
                </a:cubicBezTo>
                <a:cubicBezTo>
                  <a:pt x="427" y="618"/>
                  <a:pt x="427" y="618"/>
                  <a:pt x="427" y="618"/>
                </a:cubicBezTo>
                <a:cubicBezTo>
                  <a:pt x="378" y="678"/>
                  <a:pt x="335" y="743"/>
                  <a:pt x="298" y="811"/>
                </a:cubicBezTo>
                <a:cubicBezTo>
                  <a:pt x="205" y="785"/>
                  <a:pt x="205" y="785"/>
                  <a:pt x="205" y="785"/>
                </a:cubicBezTo>
                <a:cubicBezTo>
                  <a:pt x="175" y="776"/>
                  <a:pt x="144" y="791"/>
                  <a:pt x="132" y="820"/>
                </a:cubicBezTo>
                <a:cubicBezTo>
                  <a:pt x="84" y="936"/>
                  <a:pt x="84" y="936"/>
                  <a:pt x="84" y="936"/>
                </a:cubicBezTo>
                <a:cubicBezTo>
                  <a:pt x="72" y="965"/>
                  <a:pt x="83" y="998"/>
                  <a:pt x="111" y="1013"/>
                </a:cubicBezTo>
                <a:cubicBezTo>
                  <a:pt x="194" y="1060"/>
                  <a:pt x="194" y="1060"/>
                  <a:pt x="194" y="1060"/>
                </a:cubicBezTo>
                <a:cubicBezTo>
                  <a:pt x="173" y="1133"/>
                  <a:pt x="158" y="1209"/>
                  <a:pt x="149" y="1288"/>
                </a:cubicBezTo>
                <a:cubicBezTo>
                  <a:pt x="54" y="1299"/>
                  <a:pt x="54" y="1299"/>
                  <a:pt x="54" y="1299"/>
                </a:cubicBezTo>
                <a:cubicBezTo>
                  <a:pt x="23" y="1302"/>
                  <a:pt x="0" y="1328"/>
                  <a:pt x="0" y="1359"/>
                </a:cubicBezTo>
                <a:cubicBezTo>
                  <a:pt x="0" y="1485"/>
                  <a:pt x="0" y="1485"/>
                  <a:pt x="0" y="1485"/>
                </a:cubicBezTo>
                <a:cubicBezTo>
                  <a:pt x="0" y="1516"/>
                  <a:pt x="23" y="1542"/>
                  <a:pt x="54" y="1546"/>
                </a:cubicBezTo>
                <a:cubicBezTo>
                  <a:pt x="149" y="1557"/>
                  <a:pt x="149" y="1557"/>
                  <a:pt x="149" y="1557"/>
                </a:cubicBezTo>
                <a:cubicBezTo>
                  <a:pt x="158" y="1635"/>
                  <a:pt x="173" y="1711"/>
                  <a:pt x="194" y="1785"/>
                </a:cubicBezTo>
                <a:cubicBezTo>
                  <a:pt x="111" y="1831"/>
                  <a:pt x="111" y="1831"/>
                  <a:pt x="111" y="1831"/>
                </a:cubicBezTo>
                <a:cubicBezTo>
                  <a:pt x="83" y="1847"/>
                  <a:pt x="72" y="1880"/>
                  <a:pt x="84" y="1908"/>
                </a:cubicBezTo>
                <a:cubicBezTo>
                  <a:pt x="132" y="2024"/>
                  <a:pt x="132" y="2024"/>
                  <a:pt x="132" y="2024"/>
                </a:cubicBezTo>
                <a:cubicBezTo>
                  <a:pt x="144" y="2053"/>
                  <a:pt x="175" y="2068"/>
                  <a:pt x="205" y="2060"/>
                </a:cubicBezTo>
                <a:cubicBezTo>
                  <a:pt x="298" y="2033"/>
                  <a:pt x="298" y="2033"/>
                  <a:pt x="298" y="2033"/>
                </a:cubicBezTo>
                <a:cubicBezTo>
                  <a:pt x="335" y="2102"/>
                  <a:pt x="378" y="2166"/>
                  <a:pt x="427" y="2226"/>
                </a:cubicBezTo>
                <a:cubicBezTo>
                  <a:pt x="367" y="2302"/>
                  <a:pt x="367" y="2302"/>
                  <a:pt x="367" y="2302"/>
                </a:cubicBezTo>
                <a:cubicBezTo>
                  <a:pt x="348" y="2326"/>
                  <a:pt x="350" y="2361"/>
                  <a:pt x="371" y="2383"/>
                </a:cubicBezTo>
                <a:cubicBezTo>
                  <a:pt x="460" y="2472"/>
                  <a:pt x="460" y="2472"/>
                  <a:pt x="460" y="2472"/>
                </a:cubicBezTo>
                <a:cubicBezTo>
                  <a:pt x="482" y="2494"/>
                  <a:pt x="517" y="2496"/>
                  <a:pt x="542" y="2476"/>
                </a:cubicBezTo>
                <a:cubicBezTo>
                  <a:pt x="617" y="2417"/>
                  <a:pt x="617" y="2417"/>
                  <a:pt x="617" y="2417"/>
                </a:cubicBezTo>
                <a:cubicBezTo>
                  <a:pt x="677" y="2465"/>
                  <a:pt x="742" y="2509"/>
                  <a:pt x="810" y="2546"/>
                </a:cubicBezTo>
                <a:cubicBezTo>
                  <a:pt x="784" y="2638"/>
                  <a:pt x="784" y="2638"/>
                  <a:pt x="784" y="2638"/>
                </a:cubicBezTo>
                <a:cubicBezTo>
                  <a:pt x="775" y="2668"/>
                  <a:pt x="790" y="2700"/>
                  <a:pt x="819" y="2712"/>
                </a:cubicBezTo>
                <a:cubicBezTo>
                  <a:pt x="935" y="2760"/>
                  <a:pt x="935" y="2760"/>
                  <a:pt x="935" y="2760"/>
                </a:cubicBezTo>
                <a:cubicBezTo>
                  <a:pt x="964" y="2772"/>
                  <a:pt x="997" y="2760"/>
                  <a:pt x="1012" y="2733"/>
                </a:cubicBezTo>
                <a:cubicBezTo>
                  <a:pt x="1059" y="2649"/>
                  <a:pt x="1059" y="2649"/>
                  <a:pt x="1059" y="2649"/>
                </a:cubicBezTo>
                <a:cubicBezTo>
                  <a:pt x="1132" y="2671"/>
                  <a:pt x="1208" y="2686"/>
                  <a:pt x="1287" y="2694"/>
                </a:cubicBezTo>
                <a:cubicBezTo>
                  <a:pt x="1298" y="2790"/>
                  <a:pt x="1298" y="2790"/>
                  <a:pt x="1298" y="2790"/>
                </a:cubicBezTo>
                <a:cubicBezTo>
                  <a:pt x="1301" y="2821"/>
                  <a:pt x="1327" y="2844"/>
                  <a:pt x="1358" y="2844"/>
                </a:cubicBezTo>
                <a:cubicBezTo>
                  <a:pt x="1484" y="2844"/>
                  <a:pt x="1484" y="2844"/>
                  <a:pt x="1484" y="2844"/>
                </a:cubicBezTo>
                <a:cubicBezTo>
                  <a:pt x="1515" y="2844"/>
                  <a:pt x="1541" y="2821"/>
                  <a:pt x="1545" y="2790"/>
                </a:cubicBezTo>
                <a:cubicBezTo>
                  <a:pt x="1556" y="2694"/>
                  <a:pt x="1556" y="2694"/>
                  <a:pt x="1556" y="2694"/>
                </a:cubicBezTo>
                <a:cubicBezTo>
                  <a:pt x="1634" y="2686"/>
                  <a:pt x="1710" y="2671"/>
                  <a:pt x="1784" y="2649"/>
                </a:cubicBezTo>
                <a:cubicBezTo>
                  <a:pt x="1830" y="2733"/>
                  <a:pt x="1830" y="2733"/>
                  <a:pt x="1830" y="2733"/>
                </a:cubicBezTo>
                <a:cubicBezTo>
                  <a:pt x="1846" y="2760"/>
                  <a:pt x="1879" y="2772"/>
                  <a:pt x="1907" y="2760"/>
                </a:cubicBezTo>
                <a:cubicBezTo>
                  <a:pt x="2024" y="2712"/>
                  <a:pt x="2024" y="2712"/>
                  <a:pt x="2024" y="2712"/>
                </a:cubicBezTo>
                <a:cubicBezTo>
                  <a:pt x="2052" y="2700"/>
                  <a:pt x="2067" y="2668"/>
                  <a:pt x="2059" y="2638"/>
                </a:cubicBezTo>
                <a:cubicBezTo>
                  <a:pt x="2033" y="2546"/>
                  <a:pt x="2033" y="2546"/>
                  <a:pt x="2033" y="2546"/>
                </a:cubicBezTo>
                <a:cubicBezTo>
                  <a:pt x="2101" y="2509"/>
                  <a:pt x="2165" y="2465"/>
                  <a:pt x="2225" y="2417"/>
                </a:cubicBezTo>
                <a:cubicBezTo>
                  <a:pt x="2301" y="2476"/>
                  <a:pt x="2301" y="2476"/>
                  <a:pt x="2301" y="2476"/>
                </a:cubicBezTo>
                <a:cubicBezTo>
                  <a:pt x="2325" y="2496"/>
                  <a:pt x="2360" y="2494"/>
                  <a:pt x="2382" y="2472"/>
                </a:cubicBezTo>
                <a:cubicBezTo>
                  <a:pt x="2471" y="2383"/>
                  <a:pt x="2471" y="2383"/>
                  <a:pt x="2471" y="2383"/>
                </a:cubicBezTo>
                <a:cubicBezTo>
                  <a:pt x="2493" y="2361"/>
                  <a:pt x="2495" y="2326"/>
                  <a:pt x="2475" y="2302"/>
                </a:cubicBezTo>
                <a:cubicBezTo>
                  <a:pt x="2416" y="2226"/>
                  <a:pt x="2416" y="2226"/>
                  <a:pt x="2416" y="2226"/>
                </a:cubicBezTo>
                <a:cubicBezTo>
                  <a:pt x="2464" y="2166"/>
                  <a:pt x="2508" y="2102"/>
                  <a:pt x="2545" y="2033"/>
                </a:cubicBezTo>
                <a:cubicBezTo>
                  <a:pt x="2637" y="2060"/>
                  <a:pt x="2637" y="2060"/>
                  <a:pt x="2637" y="2060"/>
                </a:cubicBezTo>
                <a:cubicBezTo>
                  <a:pt x="2667" y="2068"/>
                  <a:pt x="2699" y="2053"/>
                  <a:pt x="2711" y="2024"/>
                </a:cubicBezTo>
                <a:cubicBezTo>
                  <a:pt x="2759" y="1908"/>
                  <a:pt x="2759" y="1908"/>
                  <a:pt x="2759" y="1908"/>
                </a:cubicBezTo>
                <a:cubicBezTo>
                  <a:pt x="2771" y="1880"/>
                  <a:pt x="2759" y="1847"/>
                  <a:pt x="2732" y="1831"/>
                </a:cubicBezTo>
                <a:cubicBezTo>
                  <a:pt x="2648" y="1785"/>
                  <a:pt x="2648" y="1785"/>
                  <a:pt x="2648" y="1785"/>
                </a:cubicBezTo>
                <a:cubicBezTo>
                  <a:pt x="2670" y="1711"/>
                  <a:pt x="2685" y="1635"/>
                  <a:pt x="2693" y="1557"/>
                </a:cubicBezTo>
                <a:cubicBezTo>
                  <a:pt x="2789" y="1546"/>
                  <a:pt x="2789" y="1546"/>
                  <a:pt x="2789" y="1546"/>
                </a:cubicBezTo>
                <a:cubicBezTo>
                  <a:pt x="2820" y="1542"/>
                  <a:pt x="2843" y="1516"/>
                  <a:pt x="2843" y="1485"/>
                </a:cubicBezTo>
                <a:cubicBezTo>
                  <a:pt x="2843" y="1359"/>
                  <a:pt x="2843" y="1359"/>
                  <a:pt x="2843" y="1359"/>
                </a:cubicBezTo>
                <a:cubicBezTo>
                  <a:pt x="2843" y="1328"/>
                  <a:pt x="2820" y="1302"/>
                  <a:pt x="2789" y="1299"/>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Arc 27">
            <a:extLst>
              <a:ext uri="{FF2B5EF4-FFF2-40B4-BE49-F238E27FC236}">
                <a16:creationId xmlns:a16="http://schemas.microsoft.com/office/drawing/2014/main" id="{E2A0E4D6-9EBD-E338-0B60-93782FE04A2F}"/>
              </a:ext>
            </a:extLst>
          </p:cNvPr>
          <p:cNvSpPr/>
          <p:nvPr/>
        </p:nvSpPr>
        <p:spPr>
          <a:xfrm>
            <a:off x="1056989" y="3186215"/>
            <a:ext cx="2345457" cy="2628205"/>
          </a:xfrm>
          <a:prstGeom prst="arc">
            <a:avLst>
              <a:gd name="adj1" fmla="val 14491704"/>
              <a:gd name="adj2" fmla="val 17134220"/>
            </a:avLst>
          </a:prstGeom>
          <a:ln w="28575">
            <a:solidFill>
              <a:srgbClr val="0693E3"/>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DAE5A928-C240-9115-89F6-7D1FF16BED75}"/>
              </a:ext>
            </a:extLst>
          </p:cNvPr>
          <p:cNvSpPr/>
          <p:nvPr/>
        </p:nvSpPr>
        <p:spPr>
          <a:xfrm>
            <a:off x="6671321" y="2100244"/>
            <a:ext cx="2329564" cy="2610393"/>
          </a:xfrm>
          <a:prstGeom prst="arc">
            <a:avLst>
              <a:gd name="adj1" fmla="val 16604168"/>
              <a:gd name="adj2" fmla="val 19473930"/>
            </a:avLst>
          </a:prstGeom>
          <a:ln w="28575">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B8582AE7-3442-2DD2-3E8C-7B6A6C13D68F}"/>
              </a:ext>
            </a:extLst>
          </p:cNvPr>
          <p:cNvSpPr/>
          <p:nvPr/>
        </p:nvSpPr>
        <p:spPr>
          <a:xfrm rot="1506567">
            <a:off x="4445274" y="3024443"/>
            <a:ext cx="2815267" cy="3154648"/>
          </a:xfrm>
          <a:prstGeom prst="arc">
            <a:avLst>
              <a:gd name="adj1" fmla="val 528913"/>
              <a:gd name="adj2" fmla="val 2536740"/>
            </a:avLst>
          </a:prstGeom>
          <a:ln w="28575">
            <a:solidFill>
              <a:srgbClr val="0693E3"/>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31">
            <a:extLst>
              <a:ext uri="{FF2B5EF4-FFF2-40B4-BE49-F238E27FC236}">
                <a16:creationId xmlns:a16="http://schemas.microsoft.com/office/drawing/2014/main" id="{4E687FB4-9F17-3389-B19C-0186B98C8CAE}"/>
              </a:ext>
            </a:extLst>
          </p:cNvPr>
          <p:cNvSpPr/>
          <p:nvPr/>
        </p:nvSpPr>
        <p:spPr>
          <a:xfrm>
            <a:off x="990720" y="3405441"/>
            <a:ext cx="464621" cy="442274"/>
          </a:xfrm>
          <a:prstGeom prst="ellipse">
            <a:avLst/>
          </a:prstGeom>
          <a:solidFill>
            <a:srgbClr val="069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4" name="TextBox 43">
            <a:extLst>
              <a:ext uri="{FF2B5EF4-FFF2-40B4-BE49-F238E27FC236}">
                <a16:creationId xmlns:a16="http://schemas.microsoft.com/office/drawing/2014/main" id="{C79AB427-D2DF-F4BE-06B9-B6A67BD83343}"/>
              </a:ext>
            </a:extLst>
          </p:cNvPr>
          <p:cNvSpPr txBox="1"/>
          <p:nvPr/>
        </p:nvSpPr>
        <p:spPr>
          <a:xfrm>
            <a:off x="3263082" y="3052264"/>
            <a:ext cx="1439312" cy="738664"/>
          </a:xfrm>
          <a:prstGeom prst="rect">
            <a:avLst/>
          </a:prstGeom>
          <a:noFill/>
        </p:spPr>
        <p:txBody>
          <a:bodyPr wrap="square" lIns="0" tIns="0" rIns="0" bIns="0" rtlCol="0">
            <a:spAutoFit/>
          </a:bodyPr>
          <a:lstStyle/>
          <a:p>
            <a:pPr algn="ctr">
              <a:spcBef>
                <a:spcPts val="954"/>
              </a:spcBef>
              <a:spcAft>
                <a:spcPts val="2400"/>
              </a:spcAft>
            </a:pP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Generation of novel molecules using computational models.</a:t>
            </a:r>
          </a:p>
        </p:txBody>
      </p:sp>
      <p:sp>
        <p:nvSpPr>
          <p:cNvPr id="45" name="TextBox 44">
            <a:extLst>
              <a:ext uri="{FF2B5EF4-FFF2-40B4-BE49-F238E27FC236}">
                <a16:creationId xmlns:a16="http://schemas.microsoft.com/office/drawing/2014/main" id="{3CCC71D5-DE63-15EC-934B-B8261D9513C0}"/>
              </a:ext>
            </a:extLst>
          </p:cNvPr>
          <p:cNvSpPr txBox="1"/>
          <p:nvPr/>
        </p:nvSpPr>
        <p:spPr>
          <a:xfrm>
            <a:off x="4950426" y="4425615"/>
            <a:ext cx="1813841" cy="923330"/>
          </a:xfrm>
          <a:prstGeom prst="rect">
            <a:avLst/>
          </a:prstGeom>
          <a:noFill/>
        </p:spPr>
        <p:txBody>
          <a:bodyPr wrap="square" lIns="0" tIns="0" rIns="0" bIns="0" rtlCol="0">
            <a:spAutoFit/>
          </a:bodyPr>
          <a:lstStyle/>
          <a:p>
            <a:pPr algn="ctr">
              <a:spcBef>
                <a:spcPts val="954"/>
              </a:spcBef>
              <a:spcAft>
                <a:spcPts val="2400"/>
              </a:spcAft>
            </a:pPr>
            <a:r>
              <a:rPr lang="en-IN"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Prioritization of molecules based on predictive bioactivity, docking, and synthetic accessibility score</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6" name="TextBox 45">
            <a:extLst>
              <a:ext uri="{FF2B5EF4-FFF2-40B4-BE49-F238E27FC236}">
                <a16:creationId xmlns:a16="http://schemas.microsoft.com/office/drawing/2014/main" id="{DD8FAB0A-6D24-C627-3773-3C3D88BC5885}"/>
              </a:ext>
            </a:extLst>
          </p:cNvPr>
          <p:cNvSpPr txBox="1"/>
          <p:nvPr/>
        </p:nvSpPr>
        <p:spPr>
          <a:xfrm>
            <a:off x="7225329" y="3012053"/>
            <a:ext cx="1246002" cy="553998"/>
          </a:xfrm>
          <a:prstGeom prst="rect">
            <a:avLst/>
          </a:prstGeom>
          <a:noFill/>
        </p:spPr>
        <p:txBody>
          <a:bodyPr wrap="square" lIns="0" tIns="0" rIns="0" bIns="0" rtlCol="0">
            <a:spAutoFit/>
          </a:bodyPr>
          <a:lstStyle/>
          <a:p>
            <a:pPr algn="ctr">
              <a:spcBef>
                <a:spcPts val="954"/>
              </a:spcBef>
              <a:spcAft>
                <a:spcPts val="2400"/>
              </a:spcAft>
            </a:pPr>
            <a:r>
              <a:rPr lang="en-IN"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ADMET prediction of molecules</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47" name="TextBox 46">
            <a:extLst>
              <a:ext uri="{FF2B5EF4-FFF2-40B4-BE49-F238E27FC236}">
                <a16:creationId xmlns:a16="http://schemas.microsoft.com/office/drawing/2014/main" id="{F623D8CB-EA78-36B3-2497-8A90CB267013}"/>
              </a:ext>
            </a:extLst>
          </p:cNvPr>
          <p:cNvSpPr txBox="1"/>
          <p:nvPr/>
        </p:nvSpPr>
        <p:spPr>
          <a:xfrm>
            <a:off x="8934256" y="4194101"/>
            <a:ext cx="1487003" cy="553998"/>
          </a:xfrm>
          <a:prstGeom prst="rect">
            <a:avLst/>
          </a:prstGeom>
          <a:noFill/>
        </p:spPr>
        <p:txBody>
          <a:bodyPr wrap="square" lIns="0" tIns="0" rIns="0" bIns="0" rtlCol="0">
            <a:spAutoFit/>
          </a:bodyPr>
          <a:lstStyle/>
          <a:p>
            <a:pPr algn="ctr">
              <a:spcBef>
                <a:spcPts val="954"/>
              </a:spcBef>
              <a:spcAft>
                <a:spcPts val="2400"/>
              </a:spcAft>
            </a:pP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Performing the synthesis of the molecule.</a:t>
            </a:r>
          </a:p>
        </p:txBody>
      </p:sp>
      <p:grpSp>
        <p:nvGrpSpPr>
          <p:cNvPr id="12" name="Group 11">
            <a:extLst>
              <a:ext uri="{FF2B5EF4-FFF2-40B4-BE49-F238E27FC236}">
                <a16:creationId xmlns:a16="http://schemas.microsoft.com/office/drawing/2014/main" id="{57F49BCF-DCB8-0545-480A-30EB7500C1DD}"/>
              </a:ext>
            </a:extLst>
          </p:cNvPr>
          <p:cNvGrpSpPr/>
          <p:nvPr/>
        </p:nvGrpSpPr>
        <p:grpSpPr>
          <a:xfrm>
            <a:off x="1615503" y="3674371"/>
            <a:ext cx="1246002" cy="1408664"/>
            <a:chOff x="1615503" y="3674371"/>
            <a:chExt cx="1246002" cy="1408664"/>
          </a:xfrm>
        </p:grpSpPr>
        <p:sp>
          <p:nvSpPr>
            <p:cNvPr id="48" name="TextBox 47">
              <a:extLst>
                <a:ext uri="{FF2B5EF4-FFF2-40B4-BE49-F238E27FC236}">
                  <a16:creationId xmlns:a16="http://schemas.microsoft.com/office/drawing/2014/main" id="{57F89D04-A165-D3B3-A4C0-5A006A227CE3}"/>
                </a:ext>
              </a:extLst>
            </p:cNvPr>
            <p:cNvSpPr txBox="1"/>
            <p:nvPr/>
          </p:nvSpPr>
          <p:spPr>
            <a:xfrm>
              <a:off x="1615503" y="4344371"/>
              <a:ext cx="1246002" cy="738664"/>
            </a:xfrm>
            <a:prstGeom prst="rect">
              <a:avLst/>
            </a:prstGeom>
            <a:noFill/>
          </p:spPr>
          <p:txBody>
            <a:bodyPr wrap="square" lIns="0" tIns="0" rIns="0" bIns="0" rtlCol="0">
              <a:spAutoFit/>
            </a:bodyPr>
            <a:lstStyle/>
            <a:p>
              <a:pPr algn="ctr">
                <a:spcAft>
                  <a:spcPts val="2400"/>
                </a:spcAft>
              </a:pP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Data collection and curation of an identified target.</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1" name="Google Shape;1039;p20">
              <a:extLst>
                <a:ext uri="{FF2B5EF4-FFF2-40B4-BE49-F238E27FC236}">
                  <a16:creationId xmlns:a16="http://schemas.microsoft.com/office/drawing/2014/main" id="{1CAB4F2D-EDE1-6636-FF05-E9329BD20445}"/>
                </a:ext>
              </a:extLst>
            </p:cNvPr>
            <p:cNvGrpSpPr/>
            <p:nvPr/>
          </p:nvGrpSpPr>
          <p:grpSpPr>
            <a:xfrm>
              <a:off x="1989519" y="3674371"/>
              <a:ext cx="490507" cy="503335"/>
              <a:chOff x="2900362" y="2490954"/>
              <a:chExt cx="219075" cy="200620"/>
            </a:xfrm>
          </p:grpSpPr>
          <p:sp>
            <p:nvSpPr>
              <p:cNvPr id="65" name="Google Shape;1040;p20">
                <a:extLst>
                  <a:ext uri="{FF2B5EF4-FFF2-40B4-BE49-F238E27FC236}">
                    <a16:creationId xmlns:a16="http://schemas.microsoft.com/office/drawing/2014/main" id="{E7B07F71-FD68-E07D-1CB2-44AB698F48A7}"/>
                  </a:ext>
                </a:extLst>
              </p:cNvPr>
              <p:cNvSpPr/>
              <p:nvPr/>
            </p:nvSpPr>
            <p:spPr>
              <a:xfrm>
                <a:off x="2900362" y="2596324"/>
                <a:ext cx="95250" cy="95250"/>
              </a:xfrm>
              <a:custGeom>
                <a:avLst/>
                <a:gdLst/>
                <a:ahLst/>
                <a:cxnLst/>
                <a:rect l="l" t="t" r="r" b="b"/>
                <a:pathLst>
                  <a:path w="95250" h="95250" extrusionOk="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66" name="Google Shape;1041;p20">
                <a:extLst>
                  <a:ext uri="{FF2B5EF4-FFF2-40B4-BE49-F238E27FC236}">
                    <a16:creationId xmlns:a16="http://schemas.microsoft.com/office/drawing/2014/main" id="{E7AD6207-9BAA-55F6-0FD0-ADDBF4AC2990}"/>
                  </a:ext>
                </a:extLst>
              </p:cNvPr>
              <p:cNvSpPr/>
              <p:nvPr/>
            </p:nvSpPr>
            <p:spPr>
              <a:xfrm>
                <a:off x="2909887" y="2490954"/>
                <a:ext cx="85725" cy="124420"/>
              </a:xfrm>
              <a:custGeom>
                <a:avLst/>
                <a:gdLst/>
                <a:ahLst/>
                <a:cxnLst/>
                <a:rect l="l" t="t" r="r" b="b"/>
                <a:pathLst>
                  <a:path w="85725" h="124420" extrusionOk="0">
                    <a:moveTo>
                      <a:pt x="85725" y="43458"/>
                    </a:moveTo>
                    <a:lnTo>
                      <a:pt x="85725" y="5358"/>
                    </a:lnTo>
                    <a:cubicBezTo>
                      <a:pt x="78581" y="-1786"/>
                      <a:pt x="64294" y="-1786"/>
                      <a:pt x="57150" y="5358"/>
                    </a:cubicBezTo>
                    <a:lnTo>
                      <a:pt x="42863" y="43458"/>
                    </a:lnTo>
                    <a:lnTo>
                      <a:pt x="28575" y="57745"/>
                    </a:lnTo>
                    <a:lnTo>
                      <a:pt x="0" y="12442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67" name="Google Shape;1042;p20">
                <a:extLst>
                  <a:ext uri="{FF2B5EF4-FFF2-40B4-BE49-F238E27FC236}">
                    <a16:creationId xmlns:a16="http://schemas.microsoft.com/office/drawing/2014/main" id="{7F95FD2D-6C16-F5A2-7EF5-EB2F85A7F791}"/>
                  </a:ext>
                </a:extLst>
              </p:cNvPr>
              <p:cNvSpPr/>
              <p:nvPr/>
            </p:nvSpPr>
            <p:spPr>
              <a:xfrm>
                <a:off x="3024187" y="2596324"/>
                <a:ext cx="95250" cy="95250"/>
              </a:xfrm>
              <a:custGeom>
                <a:avLst/>
                <a:gdLst/>
                <a:ahLst/>
                <a:cxnLst/>
                <a:rect l="l" t="t" r="r" b="b"/>
                <a:pathLst>
                  <a:path w="95250" h="95250" extrusionOk="0">
                    <a:moveTo>
                      <a:pt x="95250" y="47625"/>
                    </a:moveTo>
                    <a:cubicBezTo>
                      <a:pt x="95250" y="73928"/>
                      <a:pt x="73927" y="95250"/>
                      <a:pt x="47625" y="95250"/>
                    </a:cubicBezTo>
                    <a:cubicBezTo>
                      <a:pt x="21322" y="95250"/>
                      <a:pt x="0" y="73928"/>
                      <a:pt x="0" y="47625"/>
                    </a:cubicBezTo>
                    <a:cubicBezTo>
                      <a:pt x="0" y="21322"/>
                      <a:pt x="21322" y="0"/>
                      <a:pt x="47625" y="0"/>
                    </a:cubicBezTo>
                    <a:cubicBezTo>
                      <a:pt x="73927" y="0"/>
                      <a:pt x="95250" y="21322"/>
                      <a:pt x="95250" y="47625"/>
                    </a:cubicBezTo>
                    <a:close/>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68" name="Google Shape;1043;p20">
                <a:extLst>
                  <a:ext uri="{FF2B5EF4-FFF2-40B4-BE49-F238E27FC236}">
                    <a16:creationId xmlns:a16="http://schemas.microsoft.com/office/drawing/2014/main" id="{42A42119-29CB-EDFE-E4C2-45763F4D5FF2}"/>
                  </a:ext>
                </a:extLst>
              </p:cNvPr>
              <p:cNvSpPr/>
              <p:nvPr/>
            </p:nvSpPr>
            <p:spPr>
              <a:xfrm>
                <a:off x="3024187" y="2491525"/>
                <a:ext cx="85725" cy="123848"/>
              </a:xfrm>
              <a:custGeom>
                <a:avLst/>
                <a:gdLst/>
                <a:ahLst/>
                <a:cxnLst/>
                <a:rect l="l" t="t" r="r" b="b"/>
                <a:pathLst>
                  <a:path w="85725" h="123848" extrusionOk="0">
                    <a:moveTo>
                      <a:pt x="0" y="42886"/>
                    </a:moveTo>
                    <a:lnTo>
                      <a:pt x="0" y="5358"/>
                    </a:lnTo>
                    <a:cubicBezTo>
                      <a:pt x="7144" y="-1786"/>
                      <a:pt x="21431" y="-1786"/>
                      <a:pt x="28575" y="5358"/>
                    </a:cubicBezTo>
                    <a:lnTo>
                      <a:pt x="42863" y="42886"/>
                    </a:lnTo>
                    <a:lnTo>
                      <a:pt x="57150" y="57174"/>
                    </a:lnTo>
                    <a:lnTo>
                      <a:pt x="85725" y="123849"/>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69" name="Google Shape;1044;p20">
                <a:extLst>
                  <a:ext uri="{FF2B5EF4-FFF2-40B4-BE49-F238E27FC236}">
                    <a16:creationId xmlns:a16="http://schemas.microsoft.com/office/drawing/2014/main" id="{AC757C0A-DD45-5B64-EBFB-4B959FFB5F26}"/>
                  </a:ext>
                </a:extLst>
              </p:cNvPr>
              <p:cNvSpPr/>
              <p:nvPr/>
            </p:nvSpPr>
            <p:spPr>
              <a:xfrm>
                <a:off x="2971800" y="2553462"/>
                <a:ext cx="76200" cy="19050"/>
              </a:xfrm>
              <a:custGeom>
                <a:avLst/>
                <a:gdLst/>
                <a:ahLst/>
                <a:cxnLst/>
                <a:rect l="l" t="t" r="r" b="b"/>
                <a:pathLst>
                  <a:path w="76200" h="19050" extrusionOk="0">
                    <a:moveTo>
                      <a:pt x="0" y="19050"/>
                    </a:moveTo>
                    <a:cubicBezTo>
                      <a:pt x="0" y="8572"/>
                      <a:pt x="17050" y="0"/>
                      <a:pt x="38100" y="0"/>
                    </a:cubicBezTo>
                    <a:cubicBezTo>
                      <a:pt x="59150" y="0"/>
                      <a:pt x="76200" y="8572"/>
                      <a:pt x="76200" y="19050"/>
                    </a:cubicBez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70" name="Google Shape;1045;p20">
                <a:extLst>
                  <a:ext uri="{FF2B5EF4-FFF2-40B4-BE49-F238E27FC236}">
                    <a16:creationId xmlns:a16="http://schemas.microsoft.com/office/drawing/2014/main" id="{4A642D14-F350-B1AB-4FBD-B4A6CDD2D6CD}"/>
                  </a:ext>
                </a:extLst>
              </p:cNvPr>
              <p:cNvSpPr/>
              <p:nvPr/>
            </p:nvSpPr>
            <p:spPr>
              <a:xfrm>
                <a:off x="2995612" y="2554795"/>
                <a:ext cx="9525" cy="89154"/>
              </a:xfrm>
              <a:custGeom>
                <a:avLst/>
                <a:gdLst/>
                <a:ahLst/>
                <a:cxnLst/>
                <a:rect l="l" t="t" r="r" b="b"/>
                <a:pathLst>
                  <a:path w="9525" h="89154" extrusionOk="0">
                    <a:moveTo>
                      <a:pt x="0" y="89154"/>
                    </a:moveTo>
                    <a:lnTo>
                      <a:pt x="0" y="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71" name="Google Shape;1046;p20">
                <a:extLst>
                  <a:ext uri="{FF2B5EF4-FFF2-40B4-BE49-F238E27FC236}">
                    <a16:creationId xmlns:a16="http://schemas.microsoft.com/office/drawing/2014/main" id="{8BFF60C6-CF2B-6A67-6881-CA3D8CACF201}"/>
                  </a:ext>
                </a:extLst>
              </p:cNvPr>
              <p:cNvSpPr/>
              <p:nvPr/>
            </p:nvSpPr>
            <p:spPr>
              <a:xfrm>
                <a:off x="3024187" y="2554795"/>
                <a:ext cx="9525" cy="89154"/>
              </a:xfrm>
              <a:custGeom>
                <a:avLst/>
                <a:gdLst/>
                <a:ahLst/>
                <a:cxnLst/>
                <a:rect l="l" t="t" r="r" b="b"/>
                <a:pathLst>
                  <a:path w="9525" h="89154" extrusionOk="0">
                    <a:moveTo>
                      <a:pt x="0" y="89154"/>
                    </a:moveTo>
                    <a:lnTo>
                      <a:pt x="0" y="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72" name="Google Shape;1047;p20">
                <a:extLst>
                  <a:ext uri="{FF2B5EF4-FFF2-40B4-BE49-F238E27FC236}">
                    <a16:creationId xmlns:a16="http://schemas.microsoft.com/office/drawing/2014/main" id="{A3A10A86-4C3C-09E3-E50E-0226CA5A5EDD}"/>
                  </a:ext>
                </a:extLst>
              </p:cNvPr>
              <p:cNvSpPr/>
              <p:nvPr/>
            </p:nvSpPr>
            <p:spPr>
              <a:xfrm>
                <a:off x="2919412" y="2615374"/>
                <a:ext cx="28575" cy="28575"/>
              </a:xfrm>
              <a:custGeom>
                <a:avLst/>
                <a:gdLst/>
                <a:ahLst/>
                <a:cxnLst/>
                <a:rect l="l" t="t" r="r" b="b"/>
                <a:pathLst>
                  <a:path w="28575" h="28575" extrusionOk="0">
                    <a:moveTo>
                      <a:pt x="0" y="28575"/>
                    </a:moveTo>
                    <a:cubicBezTo>
                      <a:pt x="0" y="12763"/>
                      <a:pt x="12763" y="0"/>
                      <a:pt x="28575" y="0"/>
                    </a:cubicBez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73" name="Google Shape;1048;p20">
                <a:extLst>
                  <a:ext uri="{FF2B5EF4-FFF2-40B4-BE49-F238E27FC236}">
                    <a16:creationId xmlns:a16="http://schemas.microsoft.com/office/drawing/2014/main" id="{B0CA12FF-58EA-56AE-B284-F3A11FA179C7}"/>
                  </a:ext>
                </a:extLst>
              </p:cNvPr>
              <p:cNvSpPr/>
              <p:nvPr/>
            </p:nvSpPr>
            <p:spPr>
              <a:xfrm>
                <a:off x="3043237" y="2615374"/>
                <a:ext cx="28575" cy="28575"/>
              </a:xfrm>
              <a:custGeom>
                <a:avLst/>
                <a:gdLst/>
                <a:ahLst/>
                <a:cxnLst/>
                <a:rect l="l" t="t" r="r" b="b"/>
                <a:pathLst>
                  <a:path w="28575" h="28575" extrusionOk="0">
                    <a:moveTo>
                      <a:pt x="0" y="28575"/>
                    </a:moveTo>
                    <a:cubicBezTo>
                      <a:pt x="0" y="12763"/>
                      <a:pt x="12763" y="0"/>
                      <a:pt x="28575" y="0"/>
                    </a:cubicBez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grpSp>
      </p:grpSp>
      <p:grpSp>
        <p:nvGrpSpPr>
          <p:cNvPr id="52" name="Google Shape;1061;p20">
            <a:extLst>
              <a:ext uri="{FF2B5EF4-FFF2-40B4-BE49-F238E27FC236}">
                <a16:creationId xmlns:a16="http://schemas.microsoft.com/office/drawing/2014/main" id="{77898C7A-CABC-B612-9739-A78395451058}"/>
              </a:ext>
            </a:extLst>
          </p:cNvPr>
          <p:cNvGrpSpPr/>
          <p:nvPr/>
        </p:nvGrpSpPr>
        <p:grpSpPr>
          <a:xfrm>
            <a:off x="5595161" y="3677543"/>
            <a:ext cx="508060" cy="569301"/>
            <a:chOff x="2443162" y="4500944"/>
            <a:chExt cx="219075" cy="219075"/>
          </a:xfrm>
        </p:grpSpPr>
        <p:sp>
          <p:nvSpPr>
            <p:cNvPr id="54" name="Google Shape;1062;p20">
              <a:extLst>
                <a:ext uri="{FF2B5EF4-FFF2-40B4-BE49-F238E27FC236}">
                  <a16:creationId xmlns:a16="http://schemas.microsoft.com/office/drawing/2014/main" id="{FC6AC1F2-5A8E-E5FA-DE61-4AE3601ED27A}"/>
                </a:ext>
              </a:extLst>
            </p:cNvPr>
            <p:cNvSpPr/>
            <p:nvPr/>
          </p:nvSpPr>
          <p:spPr>
            <a:xfrm>
              <a:off x="2443162" y="4519994"/>
              <a:ext cx="219075" cy="200025"/>
            </a:xfrm>
            <a:custGeom>
              <a:avLst/>
              <a:gdLst/>
              <a:ahLst/>
              <a:cxnLst/>
              <a:rect l="l" t="t" r="r" b="b"/>
              <a:pathLst>
                <a:path w="219075" h="200025" extrusionOk="0">
                  <a:moveTo>
                    <a:pt x="38100" y="0"/>
                  </a:moveTo>
                  <a:lnTo>
                    <a:pt x="0" y="0"/>
                  </a:lnTo>
                  <a:lnTo>
                    <a:pt x="0" y="200025"/>
                  </a:lnTo>
                  <a:lnTo>
                    <a:pt x="219075" y="200025"/>
                  </a:lnTo>
                  <a:lnTo>
                    <a:pt x="219075" y="0"/>
                  </a:lnTo>
                  <a:lnTo>
                    <a:pt x="180975" y="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55" name="Google Shape;1063;p20">
              <a:extLst>
                <a:ext uri="{FF2B5EF4-FFF2-40B4-BE49-F238E27FC236}">
                  <a16:creationId xmlns:a16="http://schemas.microsoft.com/office/drawing/2014/main" id="{F7D8B692-8751-C5F9-E662-746CD8D6244B}"/>
                </a:ext>
              </a:extLst>
            </p:cNvPr>
            <p:cNvSpPr/>
            <p:nvPr/>
          </p:nvSpPr>
          <p:spPr>
            <a:xfrm>
              <a:off x="2481262" y="4500944"/>
              <a:ext cx="28575" cy="38100"/>
            </a:xfrm>
            <a:custGeom>
              <a:avLst/>
              <a:gdLst/>
              <a:ahLst/>
              <a:cxnLst/>
              <a:rect l="l" t="t" r="r" b="b"/>
              <a:pathLst>
                <a:path w="28575" h="38100" extrusionOk="0">
                  <a:moveTo>
                    <a:pt x="0" y="0"/>
                  </a:moveTo>
                  <a:lnTo>
                    <a:pt x="28575" y="0"/>
                  </a:lnTo>
                  <a:lnTo>
                    <a:pt x="28575" y="38100"/>
                  </a:lnTo>
                  <a:lnTo>
                    <a:pt x="0" y="38100"/>
                  </a:lnTo>
                  <a:close/>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56" name="Google Shape;1064;p20">
              <a:extLst>
                <a:ext uri="{FF2B5EF4-FFF2-40B4-BE49-F238E27FC236}">
                  <a16:creationId xmlns:a16="http://schemas.microsoft.com/office/drawing/2014/main" id="{E1B72676-4D09-1554-6BAE-F0E4C9CF3CD9}"/>
                </a:ext>
              </a:extLst>
            </p:cNvPr>
            <p:cNvSpPr/>
            <p:nvPr/>
          </p:nvSpPr>
          <p:spPr>
            <a:xfrm>
              <a:off x="2595562" y="4500944"/>
              <a:ext cx="28575" cy="38100"/>
            </a:xfrm>
            <a:custGeom>
              <a:avLst/>
              <a:gdLst/>
              <a:ahLst/>
              <a:cxnLst/>
              <a:rect l="l" t="t" r="r" b="b"/>
              <a:pathLst>
                <a:path w="28575" h="38100" extrusionOk="0">
                  <a:moveTo>
                    <a:pt x="0" y="0"/>
                  </a:moveTo>
                  <a:lnTo>
                    <a:pt x="28575" y="0"/>
                  </a:lnTo>
                  <a:lnTo>
                    <a:pt x="28575" y="38100"/>
                  </a:lnTo>
                  <a:lnTo>
                    <a:pt x="0" y="38100"/>
                  </a:lnTo>
                  <a:close/>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57" name="Google Shape;1065;p20">
              <a:extLst>
                <a:ext uri="{FF2B5EF4-FFF2-40B4-BE49-F238E27FC236}">
                  <a16:creationId xmlns:a16="http://schemas.microsoft.com/office/drawing/2014/main" id="{80720471-A1FB-DABB-94CE-95CE231E296E}"/>
                </a:ext>
              </a:extLst>
            </p:cNvPr>
            <p:cNvSpPr/>
            <p:nvPr/>
          </p:nvSpPr>
          <p:spPr>
            <a:xfrm>
              <a:off x="2509837" y="4519994"/>
              <a:ext cx="85725" cy="9525"/>
            </a:xfrm>
            <a:custGeom>
              <a:avLst/>
              <a:gdLst/>
              <a:ahLst/>
              <a:cxnLst/>
              <a:rect l="l" t="t" r="r" b="b"/>
              <a:pathLst>
                <a:path w="85725" h="9525" extrusionOk="0">
                  <a:moveTo>
                    <a:pt x="0" y="0"/>
                  </a:moveTo>
                  <a:lnTo>
                    <a:pt x="85725" y="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58" name="Google Shape;1066;p20">
              <a:extLst>
                <a:ext uri="{FF2B5EF4-FFF2-40B4-BE49-F238E27FC236}">
                  <a16:creationId xmlns:a16="http://schemas.microsoft.com/office/drawing/2014/main" id="{B0BBF1FE-AA32-E463-B066-D2227DC8A406}"/>
                </a:ext>
              </a:extLst>
            </p:cNvPr>
            <p:cNvSpPr/>
            <p:nvPr/>
          </p:nvSpPr>
          <p:spPr>
            <a:xfrm>
              <a:off x="2443162" y="4567619"/>
              <a:ext cx="219075" cy="9525"/>
            </a:xfrm>
            <a:custGeom>
              <a:avLst/>
              <a:gdLst/>
              <a:ahLst/>
              <a:cxnLst/>
              <a:rect l="l" t="t" r="r" b="b"/>
              <a:pathLst>
                <a:path w="219075" h="9525" extrusionOk="0">
                  <a:moveTo>
                    <a:pt x="0" y="0"/>
                  </a:moveTo>
                  <a:lnTo>
                    <a:pt x="219075" y="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59" name="Google Shape;1067;p20">
              <a:extLst>
                <a:ext uri="{FF2B5EF4-FFF2-40B4-BE49-F238E27FC236}">
                  <a16:creationId xmlns:a16="http://schemas.microsoft.com/office/drawing/2014/main" id="{D383D9D4-1787-C197-46C5-404022909CC3}"/>
                </a:ext>
              </a:extLst>
            </p:cNvPr>
            <p:cNvSpPr/>
            <p:nvPr/>
          </p:nvSpPr>
          <p:spPr>
            <a:xfrm>
              <a:off x="2500312" y="4586669"/>
              <a:ext cx="9525" cy="114300"/>
            </a:xfrm>
            <a:custGeom>
              <a:avLst/>
              <a:gdLst/>
              <a:ahLst/>
              <a:cxnLst/>
              <a:rect l="l" t="t" r="r" b="b"/>
              <a:pathLst>
                <a:path w="9525" h="114300" extrusionOk="0">
                  <a:moveTo>
                    <a:pt x="0" y="0"/>
                  </a:moveTo>
                  <a:lnTo>
                    <a:pt x="0" y="11430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60" name="Google Shape;1068;p20">
              <a:extLst>
                <a:ext uri="{FF2B5EF4-FFF2-40B4-BE49-F238E27FC236}">
                  <a16:creationId xmlns:a16="http://schemas.microsoft.com/office/drawing/2014/main" id="{2F8748CA-BD50-B08D-B116-0003B2E8D15D}"/>
                </a:ext>
              </a:extLst>
            </p:cNvPr>
            <p:cNvSpPr/>
            <p:nvPr/>
          </p:nvSpPr>
          <p:spPr>
            <a:xfrm>
              <a:off x="2547937" y="4586669"/>
              <a:ext cx="9525" cy="114300"/>
            </a:xfrm>
            <a:custGeom>
              <a:avLst/>
              <a:gdLst/>
              <a:ahLst/>
              <a:cxnLst/>
              <a:rect l="l" t="t" r="r" b="b"/>
              <a:pathLst>
                <a:path w="9525" h="114300" extrusionOk="0">
                  <a:moveTo>
                    <a:pt x="0" y="0"/>
                  </a:moveTo>
                  <a:lnTo>
                    <a:pt x="0" y="11430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61" name="Google Shape;1069;p20">
              <a:extLst>
                <a:ext uri="{FF2B5EF4-FFF2-40B4-BE49-F238E27FC236}">
                  <a16:creationId xmlns:a16="http://schemas.microsoft.com/office/drawing/2014/main" id="{4E209E66-67C2-53B5-2A20-523D8062AA20}"/>
                </a:ext>
              </a:extLst>
            </p:cNvPr>
            <p:cNvSpPr/>
            <p:nvPr/>
          </p:nvSpPr>
          <p:spPr>
            <a:xfrm>
              <a:off x="2595562" y="4586669"/>
              <a:ext cx="9525" cy="114300"/>
            </a:xfrm>
            <a:custGeom>
              <a:avLst/>
              <a:gdLst/>
              <a:ahLst/>
              <a:cxnLst/>
              <a:rect l="l" t="t" r="r" b="b"/>
              <a:pathLst>
                <a:path w="9525" h="114300" extrusionOk="0">
                  <a:moveTo>
                    <a:pt x="0" y="0"/>
                  </a:moveTo>
                  <a:lnTo>
                    <a:pt x="0" y="11430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62" name="Google Shape;1070;p20">
              <a:extLst>
                <a:ext uri="{FF2B5EF4-FFF2-40B4-BE49-F238E27FC236}">
                  <a16:creationId xmlns:a16="http://schemas.microsoft.com/office/drawing/2014/main" id="{F35CD927-3798-7360-07B1-043854949C18}"/>
                </a:ext>
              </a:extLst>
            </p:cNvPr>
            <p:cNvSpPr/>
            <p:nvPr/>
          </p:nvSpPr>
          <p:spPr>
            <a:xfrm>
              <a:off x="2462212" y="4605719"/>
              <a:ext cx="180975" cy="9525"/>
            </a:xfrm>
            <a:custGeom>
              <a:avLst/>
              <a:gdLst/>
              <a:ahLst/>
              <a:cxnLst/>
              <a:rect l="l" t="t" r="r" b="b"/>
              <a:pathLst>
                <a:path w="180975" h="9525" extrusionOk="0">
                  <a:moveTo>
                    <a:pt x="0" y="0"/>
                  </a:moveTo>
                  <a:lnTo>
                    <a:pt x="180975" y="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63" name="Google Shape;1071;p20">
              <a:extLst>
                <a:ext uri="{FF2B5EF4-FFF2-40B4-BE49-F238E27FC236}">
                  <a16:creationId xmlns:a16="http://schemas.microsoft.com/office/drawing/2014/main" id="{50678CB0-7700-E482-257F-BFF2367DCBC2}"/>
                </a:ext>
              </a:extLst>
            </p:cNvPr>
            <p:cNvSpPr/>
            <p:nvPr/>
          </p:nvSpPr>
          <p:spPr>
            <a:xfrm>
              <a:off x="2462212" y="4643819"/>
              <a:ext cx="180975" cy="9525"/>
            </a:xfrm>
            <a:custGeom>
              <a:avLst/>
              <a:gdLst/>
              <a:ahLst/>
              <a:cxnLst/>
              <a:rect l="l" t="t" r="r" b="b"/>
              <a:pathLst>
                <a:path w="180975" h="9525" extrusionOk="0">
                  <a:moveTo>
                    <a:pt x="0" y="0"/>
                  </a:moveTo>
                  <a:lnTo>
                    <a:pt x="180975" y="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sp>
          <p:nvSpPr>
            <p:cNvPr id="64" name="Google Shape;1072;p20">
              <a:extLst>
                <a:ext uri="{FF2B5EF4-FFF2-40B4-BE49-F238E27FC236}">
                  <a16:creationId xmlns:a16="http://schemas.microsoft.com/office/drawing/2014/main" id="{1DCD6D2A-8412-65F6-F80F-45973C872766}"/>
                </a:ext>
              </a:extLst>
            </p:cNvPr>
            <p:cNvSpPr/>
            <p:nvPr/>
          </p:nvSpPr>
          <p:spPr>
            <a:xfrm>
              <a:off x="2462212" y="4681919"/>
              <a:ext cx="180975" cy="9525"/>
            </a:xfrm>
            <a:custGeom>
              <a:avLst/>
              <a:gdLst/>
              <a:ahLst/>
              <a:cxnLst/>
              <a:rect l="l" t="t" r="r" b="b"/>
              <a:pathLst>
                <a:path w="180975" h="9525" extrusionOk="0">
                  <a:moveTo>
                    <a:pt x="0" y="0"/>
                  </a:moveTo>
                  <a:lnTo>
                    <a:pt x="180975" y="0"/>
                  </a:lnTo>
                </a:path>
              </a:pathLst>
            </a:custGeom>
            <a:noFill/>
            <a:ln w="38100" cap="rnd" cmpd="sng">
              <a:solidFill>
                <a:schemeClr val="bg1"/>
              </a:solidFill>
              <a:prstDash val="solid"/>
              <a:round/>
              <a:headEnd type="none" w="sm" len="sm"/>
              <a:tailEnd type="none" w="sm" len="sm"/>
            </a:ln>
          </p:spPr>
          <p:txBody>
            <a:bodyPr spcFirstLastPara="1" wrap="square" lIns="145400" tIns="72650" rIns="145400" bIns="72650" anchor="ctr" anchorCtr="0">
              <a:noAutofit/>
            </a:bodyPr>
            <a:lstStyle/>
            <a:p>
              <a:endParaRPr sz="2864">
                <a:solidFill>
                  <a:schemeClr val="dk1"/>
                </a:solidFill>
                <a:latin typeface="Calibri"/>
                <a:ea typeface="Calibri"/>
                <a:cs typeface="Calibri"/>
                <a:sym typeface="Calibri"/>
              </a:endParaRPr>
            </a:p>
          </p:txBody>
        </p:sp>
      </p:grpSp>
      <p:sp>
        <p:nvSpPr>
          <p:cNvPr id="74" name="Arc 73">
            <a:extLst>
              <a:ext uri="{FF2B5EF4-FFF2-40B4-BE49-F238E27FC236}">
                <a16:creationId xmlns:a16="http://schemas.microsoft.com/office/drawing/2014/main" id="{D25935F1-7CA2-3FFA-A4C4-C8E9E35DA528}"/>
              </a:ext>
            </a:extLst>
          </p:cNvPr>
          <p:cNvSpPr/>
          <p:nvPr/>
        </p:nvSpPr>
        <p:spPr>
          <a:xfrm>
            <a:off x="2754353" y="2149408"/>
            <a:ext cx="2329564" cy="2610393"/>
          </a:xfrm>
          <a:prstGeom prst="arc">
            <a:avLst>
              <a:gd name="adj1" fmla="val 16604168"/>
              <a:gd name="adj2" fmla="val 19473930"/>
            </a:avLst>
          </a:prstGeom>
          <a:ln w="28575">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Oval 18">
            <a:extLst>
              <a:ext uri="{FF2B5EF4-FFF2-40B4-BE49-F238E27FC236}">
                <a16:creationId xmlns:a16="http://schemas.microsoft.com/office/drawing/2014/main" id="{35BCEC1B-E032-1B22-5E65-55724DF88AB8}"/>
              </a:ext>
            </a:extLst>
          </p:cNvPr>
          <p:cNvSpPr/>
          <p:nvPr/>
        </p:nvSpPr>
        <p:spPr>
          <a:xfrm>
            <a:off x="3454514" y="1959241"/>
            <a:ext cx="464621" cy="442274"/>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21" name="Oval 20">
            <a:extLst>
              <a:ext uri="{FF2B5EF4-FFF2-40B4-BE49-F238E27FC236}">
                <a16:creationId xmlns:a16="http://schemas.microsoft.com/office/drawing/2014/main" id="{A7992F5E-C455-97C1-9FF0-53F68793AE23}"/>
              </a:ext>
            </a:extLst>
          </p:cNvPr>
          <p:cNvSpPr/>
          <p:nvPr/>
        </p:nvSpPr>
        <p:spPr>
          <a:xfrm>
            <a:off x="5750115" y="5785126"/>
            <a:ext cx="464621" cy="442274"/>
          </a:xfrm>
          <a:prstGeom prst="ellipse">
            <a:avLst/>
          </a:prstGeom>
          <a:solidFill>
            <a:srgbClr val="069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22" name="Oval 21">
            <a:extLst>
              <a:ext uri="{FF2B5EF4-FFF2-40B4-BE49-F238E27FC236}">
                <a16:creationId xmlns:a16="http://schemas.microsoft.com/office/drawing/2014/main" id="{573C7A05-8313-31E7-09F9-0BB70C424DFB}"/>
              </a:ext>
            </a:extLst>
          </p:cNvPr>
          <p:cNvSpPr/>
          <p:nvPr/>
        </p:nvSpPr>
        <p:spPr>
          <a:xfrm>
            <a:off x="7371481" y="1811879"/>
            <a:ext cx="464621" cy="442274"/>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3" name="Oval 22">
            <a:extLst>
              <a:ext uri="{FF2B5EF4-FFF2-40B4-BE49-F238E27FC236}">
                <a16:creationId xmlns:a16="http://schemas.microsoft.com/office/drawing/2014/main" id="{55D6FE79-B8D2-936C-B716-F835ACCE3A3F}"/>
              </a:ext>
            </a:extLst>
          </p:cNvPr>
          <p:cNvSpPr/>
          <p:nvPr/>
        </p:nvSpPr>
        <p:spPr>
          <a:xfrm>
            <a:off x="10945870" y="4111398"/>
            <a:ext cx="464621" cy="442274"/>
          </a:xfrm>
          <a:prstGeom prst="ellipse">
            <a:avLst/>
          </a:prstGeom>
          <a:solidFill>
            <a:srgbClr val="069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grpSp>
        <p:nvGrpSpPr>
          <p:cNvPr id="8" name="Group 7">
            <a:extLst>
              <a:ext uri="{FF2B5EF4-FFF2-40B4-BE49-F238E27FC236}">
                <a16:creationId xmlns:a16="http://schemas.microsoft.com/office/drawing/2014/main" id="{C75A5B83-B656-7169-45CE-BA8414684FFF}"/>
              </a:ext>
            </a:extLst>
          </p:cNvPr>
          <p:cNvGrpSpPr/>
          <p:nvPr/>
        </p:nvGrpSpPr>
        <p:grpSpPr>
          <a:xfrm>
            <a:off x="8591127" y="424335"/>
            <a:ext cx="2711873" cy="404081"/>
            <a:chOff x="8123091" y="492670"/>
            <a:chExt cx="2711873" cy="404081"/>
          </a:xfrm>
        </p:grpSpPr>
        <p:pic>
          <p:nvPicPr>
            <p:cNvPr id="9" name="Graphic 8">
              <a:extLst>
                <a:ext uri="{FF2B5EF4-FFF2-40B4-BE49-F238E27FC236}">
                  <a16:creationId xmlns:a16="http://schemas.microsoft.com/office/drawing/2014/main" id="{19A278EC-0C15-43B5-68AF-2EC2D5F9F6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091" y="512342"/>
              <a:ext cx="1139788" cy="378950"/>
            </a:xfrm>
            <a:prstGeom prst="rect">
              <a:avLst/>
            </a:prstGeom>
          </p:spPr>
        </p:pic>
        <p:pic>
          <p:nvPicPr>
            <p:cNvPr id="10" name="Picture 9">
              <a:extLst>
                <a:ext uri="{FF2B5EF4-FFF2-40B4-BE49-F238E27FC236}">
                  <a16:creationId xmlns:a16="http://schemas.microsoft.com/office/drawing/2014/main" id="{A7B1D844-4629-C774-B084-A30AC12AC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11" name="Title 10">
            <a:extLst>
              <a:ext uri="{FF2B5EF4-FFF2-40B4-BE49-F238E27FC236}">
                <a16:creationId xmlns:a16="http://schemas.microsoft.com/office/drawing/2014/main" id="{EB8F7126-E468-D5B1-29AE-27EA101B9FBA}"/>
              </a:ext>
            </a:extLst>
          </p:cNvPr>
          <p:cNvSpPr>
            <a:spLocks noGrp="1"/>
          </p:cNvSpPr>
          <p:nvPr>
            <p:ph type="title"/>
          </p:nvPr>
        </p:nvSpPr>
        <p:spPr/>
        <p:txBody>
          <a:bodyPr>
            <a:normAutofit/>
          </a:bodyPr>
          <a:lstStyle/>
          <a:p>
            <a:r>
              <a:rPr lang="en-IN" sz="3600" b="1" dirty="0">
                <a:latin typeface="Arial" panose="020B0604020202020204" pitchFamily="34" charset="0"/>
                <a:cs typeface="Arial" panose="020B0604020202020204" pitchFamily="34" charset="0"/>
              </a:rPr>
              <a:t>SMAG Methodology</a:t>
            </a:r>
            <a:r>
              <a:rPr lang="en-US" sz="3600" b="1" dirty="0">
                <a:latin typeface="Arial" panose="020B0604020202020204" pitchFamily="34" charset="0"/>
                <a:cs typeface="Arial" panose="020B0604020202020204" pitchFamily="34" charset="0"/>
                <a:sym typeface="Calibri"/>
              </a:rPr>
              <a:t> </a:t>
            </a:r>
            <a:br>
              <a:rPr lang="en-US" sz="3600" b="1" dirty="0">
                <a:latin typeface="Arial" panose="020B0604020202020204" pitchFamily="34" charset="0"/>
                <a:cs typeface="Arial" panose="020B0604020202020204" pitchFamily="34" charset="0"/>
                <a:sym typeface="Arial"/>
              </a:rPr>
            </a:br>
            <a:endParaRPr lang="en-IN" sz="3600" b="1" dirty="0"/>
          </a:p>
        </p:txBody>
      </p:sp>
    </p:spTree>
    <p:extLst>
      <p:ext uri="{BB962C8B-B14F-4D97-AF65-F5344CB8AC3E}">
        <p14:creationId xmlns:p14="http://schemas.microsoft.com/office/powerpoint/2010/main" val="986158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917DAC7-CDB0-0168-368B-9808DF17F4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08287" y="359942"/>
            <a:ext cx="1139788" cy="378950"/>
          </a:xfrm>
          <a:prstGeom prst="rect">
            <a:avLst/>
          </a:prstGeom>
        </p:spPr>
      </p:pic>
      <p:sp>
        <p:nvSpPr>
          <p:cNvPr id="5" name="Oval 4">
            <a:extLst>
              <a:ext uri="{FF2B5EF4-FFF2-40B4-BE49-F238E27FC236}">
                <a16:creationId xmlns:a16="http://schemas.microsoft.com/office/drawing/2014/main" id="{29E51AE5-2815-99E5-2ADF-D2CF89DCA2A1}"/>
              </a:ext>
            </a:extLst>
          </p:cNvPr>
          <p:cNvSpPr/>
          <p:nvPr/>
        </p:nvSpPr>
        <p:spPr>
          <a:xfrm>
            <a:off x="838200" y="2735199"/>
            <a:ext cx="481456" cy="481456"/>
          </a:xfrm>
          <a:prstGeom prst="ellipse">
            <a:avLst/>
          </a:prstGeom>
          <a:solidFill>
            <a:srgbClr val="069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b="1">
                <a:solidFill>
                  <a:schemeClr val="bg1"/>
                </a:solidFill>
                <a:latin typeface="Arial" panose="020B0604020202020204" pitchFamily="34" charset="0"/>
                <a:ea typeface="Open Sans Light" panose="020B0306030504020204" pitchFamily="34" charset="0"/>
                <a:cs typeface="Arial" panose="020B0604020202020204" pitchFamily="34" charset="0"/>
              </a:rPr>
              <a:t>01</a:t>
            </a:r>
            <a:endParaRPr lang="en-US" sz="1400" b="1"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6" name="Oval 5">
            <a:extLst>
              <a:ext uri="{FF2B5EF4-FFF2-40B4-BE49-F238E27FC236}">
                <a16:creationId xmlns:a16="http://schemas.microsoft.com/office/drawing/2014/main" id="{524B623F-6DD9-D8BE-D1F4-329B98DF2619}"/>
              </a:ext>
            </a:extLst>
          </p:cNvPr>
          <p:cNvSpPr/>
          <p:nvPr/>
        </p:nvSpPr>
        <p:spPr>
          <a:xfrm>
            <a:off x="838200" y="3633544"/>
            <a:ext cx="481456" cy="481456"/>
          </a:xfrm>
          <a:prstGeom prst="ellipse">
            <a:avLst/>
          </a:prstGeom>
          <a:solidFill>
            <a:srgbClr val="069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b="1">
                <a:solidFill>
                  <a:schemeClr val="bg1"/>
                </a:solidFill>
                <a:latin typeface="Arial" panose="020B0604020202020204" pitchFamily="34" charset="0"/>
                <a:ea typeface="Open Sans Light" panose="020B0306030504020204" pitchFamily="34" charset="0"/>
                <a:cs typeface="Arial" panose="020B0604020202020204" pitchFamily="34" charset="0"/>
              </a:rPr>
              <a:t>02</a:t>
            </a:r>
            <a:endParaRPr lang="en-US" sz="1400" b="1"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6258A633-016F-4588-29C4-93B2A66750C3}"/>
              </a:ext>
            </a:extLst>
          </p:cNvPr>
          <p:cNvSpPr/>
          <p:nvPr/>
        </p:nvSpPr>
        <p:spPr>
          <a:xfrm>
            <a:off x="838200" y="4451980"/>
            <a:ext cx="481456" cy="481456"/>
          </a:xfrm>
          <a:prstGeom prst="ellipse">
            <a:avLst/>
          </a:prstGeom>
          <a:solidFill>
            <a:srgbClr val="069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b="1">
                <a:solidFill>
                  <a:schemeClr val="bg1"/>
                </a:solidFill>
                <a:latin typeface="Arial" panose="020B0604020202020204" pitchFamily="34" charset="0"/>
                <a:ea typeface="Open Sans Light" panose="020B0306030504020204" pitchFamily="34" charset="0"/>
                <a:cs typeface="Arial" panose="020B0604020202020204" pitchFamily="34" charset="0"/>
              </a:rPr>
              <a:t>03</a:t>
            </a:r>
            <a:endParaRPr lang="en-US" sz="1400" b="1"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8" name="Oval 7">
            <a:extLst>
              <a:ext uri="{FF2B5EF4-FFF2-40B4-BE49-F238E27FC236}">
                <a16:creationId xmlns:a16="http://schemas.microsoft.com/office/drawing/2014/main" id="{61E38F80-72F9-AE52-877B-0680E2244CC1}"/>
              </a:ext>
            </a:extLst>
          </p:cNvPr>
          <p:cNvSpPr/>
          <p:nvPr/>
        </p:nvSpPr>
        <p:spPr>
          <a:xfrm>
            <a:off x="838200" y="5334789"/>
            <a:ext cx="481456" cy="481456"/>
          </a:xfrm>
          <a:prstGeom prst="ellipse">
            <a:avLst/>
          </a:prstGeom>
          <a:solidFill>
            <a:srgbClr val="069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b="1">
                <a:solidFill>
                  <a:schemeClr val="bg1"/>
                </a:solidFill>
                <a:latin typeface="Arial" panose="020B0604020202020204" pitchFamily="34" charset="0"/>
                <a:ea typeface="Open Sans Light" panose="020B0306030504020204" pitchFamily="34" charset="0"/>
                <a:cs typeface="Arial" panose="020B0604020202020204" pitchFamily="34" charset="0"/>
              </a:rPr>
              <a:t>04</a:t>
            </a:r>
            <a:endParaRPr lang="en-US" sz="1400" b="1"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96CC2A8-C555-63BA-9091-2566CA27E936}"/>
              </a:ext>
            </a:extLst>
          </p:cNvPr>
          <p:cNvSpPr txBox="1"/>
          <p:nvPr/>
        </p:nvSpPr>
        <p:spPr>
          <a:xfrm>
            <a:off x="1421837" y="2735199"/>
            <a:ext cx="8648701" cy="2949334"/>
          </a:xfrm>
          <a:prstGeom prst="rect">
            <a:avLst/>
          </a:prstGeom>
          <a:noFill/>
        </p:spPr>
        <p:txBody>
          <a:bodyPr wrap="square" lIns="0" tIns="0" rIns="0" bIns="0" rtlCol="0">
            <a:spAutoFit/>
          </a:bodyPr>
          <a:lstStyle/>
          <a:p>
            <a:pPr marL="126988">
              <a:lnSpc>
                <a:spcPct val="200000"/>
              </a:lnSpc>
              <a:buClr>
                <a:srgbClr val="000000"/>
              </a:buClr>
              <a:buSzPts val="1632"/>
            </a:pPr>
            <a:r>
              <a:rPr lang="en-IN" sz="1400" dirty="0">
                <a:solidFill>
                  <a:srgbClr val="000000"/>
                </a:solidFill>
                <a:latin typeface="Arial" panose="020B0604020202020204" pitchFamily="34" charset="0"/>
                <a:ea typeface="Open Sans" panose="020B0606030504020204" pitchFamily="34" charset="0"/>
                <a:cs typeface="Arial" panose="020B0604020202020204" pitchFamily="34" charset="0"/>
              </a:rPr>
              <a:t>SMAG can generate novel molecules for any target, instead of screening the chemical space</a:t>
            </a:r>
            <a:r>
              <a:rPr lang="en-US" sz="1400" dirty="0">
                <a:solidFill>
                  <a:srgbClr val="000000"/>
                </a:solidFill>
                <a:latin typeface="Arial" panose="020B0604020202020204" pitchFamily="34" charset="0"/>
                <a:ea typeface="Open Sans" panose="020B0606030504020204" pitchFamily="34" charset="0"/>
                <a:cs typeface="Arial" panose="020B0604020202020204" pitchFamily="34" charset="0"/>
                <a:sym typeface="Calibri"/>
              </a:rPr>
              <a:t>.</a:t>
            </a:r>
          </a:p>
          <a:p>
            <a:pPr marL="126988">
              <a:lnSpc>
                <a:spcPct val="200000"/>
              </a:lnSpc>
              <a:buClr>
                <a:srgbClr val="000000"/>
              </a:buClr>
              <a:buSzPts val="1632"/>
            </a:pPr>
            <a:endParaRPr lang="en-US" sz="1400" dirty="0">
              <a:solidFill>
                <a:srgbClr val="000000"/>
              </a:solidFill>
              <a:latin typeface="Arial" panose="020B0604020202020204" pitchFamily="34" charset="0"/>
              <a:ea typeface="Open Sans" panose="020B0606030504020204" pitchFamily="34" charset="0"/>
              <a:cs typeface="Arial" panose="020B0604020202020204" pitchFamily="34" charset="0"/>
              <a:sym typeface="Calibri"/>
            </a:endParaRPr>
          </a:p>
          <a:p>
            <a:pPr marL="126988">
              <a:lnSpc>
                <a:spcPct val="200000"/>
              </a:lnSpc>
              <a:buClr>
                <a:srgbClr val="000000"/>
              </a:buClr>
              <a:buSzPts val="1632"/>
            </a:pPr>
            <a:r>
              <a:rPr lang="en-US" sz="1400" dirty="0">
                <a:solidFill>
                  <a:srgbClr val="000000"/>
                </a:solidFill>
                <a:latin typeface="Arial" panose="020B0604020202020204" pitchFamily="34" charset="0"/>
                <a:ea typeface="Open Sans" panose="020B0606030504020204" pitchFamily="34" charset="0"/>
                <a:cs typeface="Arial" panose="020B0604020202020204" pitchFamily="34" charset="0"/>
                <a:sym typeface="Calibri"/>
              </a:rPr>
              <a:t>Shortlisting the hit molecules with data-centric method.</a:t>
            </a:r>
          </a:p>
          <a:p>
            <a:pPr marL="126988">
              <a:lnSpc>
                <a:spcPct val="200000"/>
              </a:lnSpc>
              <a:buClr>
                <a:srgbClr val="000000"/>
              </a:buClr>
              <a:buSzPts val="1632"/>
            </a:pPr>
            <a:endParaRPr lang="en-US" sz="1400" dirty="0">
              <a:solidFill>
                <a:srgbClr val="000000"/>
              </a:solidFill>
              <a:latin typeface="Arial" panose="020B0604020202020204" pitchFamily="34" charset="0"/>
              <a:ea typeface="Open Sans" panose="020B0606030504020204" pitchFamily="34" charset="0"/>
              <a:cs typeface="Arial" panose="020B0604020202020204" pitchFamily="34" charset="0"/>
              <a:sym typeface="Calibri"/>
            </a:endParaRPr>
          </a:p>
          <a:p>
            <a:pPr marL="126988">
              <a:lnSpc>
                <a:spcPct val="200000"/>
              </a:lnSpc>
              <a:buClr>
                <a:srgbClr val="000000"/>
              </a:buClr>
              <a:buSzPts val="1632"/>
            </a:pPr>
            <a:r>
              <a:rPr lang="en-US" sz="1400" dirty="0">
                <a:solidFill>
                  <a:srgbClr val="000000"/>
                </a:solidFill>
                <a:latin typeface="Arial" panose="020B0604020202020204" pitchFamily="34" charset="0"/>
                <a:ea typeface="Open Sans" panose="020B0606030504020204" pitchFamily="34" charset="0"/>
                <a:cs typeface="Arial" panose="020B0604020202020204" pitchFamily="34" charset="0"/>
                <a:sym typeface="Calibri"/>
              </a:rPr>
              <a:t>Predicting the toxicity based on the computational model built on commercial data.</a:t>
            </a:r>
          </a:p>
          <a:p>
            <a:pPr marL="126988">
              <a:lnSpc>
                <a:spcPct val="200000"/>
              </a:lnSpc>
              <a:buClr>
                <a:srgbClr val="000000"/>
              </a:buClr>
              <a:buSzPts val="1632"/>
            </a:pPr>
            <a:endParaRPr lang="en-US" sz="1400" dirty="0">
              <a:solidFill>
                <a:schemeClr val="dk1"/>
              </a:solidFill>
              <a:latin typeface="Arial" panose="020B0604020202020204" pitchFamily="34" charset="0"/>
              <a:ea typeface="Open Sans" panose="020B0606030504020204" pitchFamily="34" charset="0"/>
              <a:cs typeface="Arial" panose="020B0604020202020204" pitchFamily="34" charset="0"/>
              <a:sym typeface="Calibri"/>
            </a:endParaRPr>
          </a:p>
          <a:p>
            <a:pPr marL="126988">
              <a:lnSpc>
                <a:spcPct val="200000"/>
              </a:lnSpc>
              <a:buClr>
                <a:srgbClr val="000000"/>
              </a:buClr>
              <a:buSzPts val="1632"/>
            </a:pPr>
            <a:r>
              <a:rPr lang="en-US" sz="1400" dirty="0">
                <a:solidFill>
                  <a:schemeClr val="dk1"/>
                </a:solidFill>
                <a:latin typeface="Arial" panose="020B0604020202020204" pitchFamily="34" charset="0"/>
                <a:ea typeface="Open Sans" panose="020B0606030504020204" pitchFamily="34" charset="0"/>
                <a:cs typeface="Arial" panose="020B0604020202020204" pitchFamily="34" charset="0"/>
                <a:sym typeface="Calibri"/>
              </a:rPr>
              <a:t>Score </a:t>
            </a:r>
            <a:r>
              <a:rPr lang="en-IN" sz="1400" dirty="0">
                <a:solidFill>
                  <a:schemeClr val="dk1"/>
                </a:solidFill>
                <a:latin typeface="Arial" panose="020B0604020202020204" pitchFamily="34" charset="0"/>
                <a:ea typeface="Open Sans" panose="020B0606030504020204" pitchFamily="34" charset="0"/>
                <a:cs typeface="Arial" panose="020B0604020202020204" pitchFamily="34" charset="0"/>
              </a:rPr>
              <a:t>Predicting the ADME properties and Toxicity based on the AI models</a:t>
            </a:r>
            <a:endParaRPr lang="en-US" sz="1400" dirty="0">
              <a:solidFill>
                <a:schemeClr val="dk1"/>
              </a:solidFill>
              <a:latin typeface="Arial" panose="020B0604020202020204" pitchFamily="34" charset="0"/>
              <a:ea typeface="Open Sans" panose="020B0606030504020204" pitchFamily="34" charset="0"/>
              <a:cs typeface="Arial" panose="020B0604020202020204" pitchFamily="34" charset="0"/>
              <a:sym typeface="Calibri"/>
            </a:endParaRPr>
          </a:p>
        </p:txBody>
      </p:sp>
      <p:grpSp>
        <p:nvGrpSpPr>
          <p:cNvPr id="9" name="Group 8">
            <a:extLst>
              <a:ext uri="{FF2B5EF4-FFF2-40B4-BE49-F238E27FC236}">
                <a16:creationId xmlns:a16="http://schemas.microsoft.com/office/drawing/2014/main" id="{77A7C288-835F-C229-422C-98B327C2EFAB}"/>
              </a:ext>
            </a:extLst>
          </p:cNvPr>
          <p:cNvGrpSpPr/>
          <p:nvPr/>
        </p:nvGrpSpPr>
        <p:grpSpPr>
          <a:xfrm>
            <a:off x="8591127" y="424335"/>
            <a:ext cx="2711873" cy="404081"/>
            <a:chOff x="8123091" y="492670"/>
            <a:chExt cx="2711873" cy="404081"/>
          </a:xfrm>
        </p:grpSpPr>
        <p:pic>
          <p:nvPicPr>
            <p:cNvPr id="12" name="Graphic 11">
              <a:extLst>
                <a:ext uri="{FF2B5EF4-FFF2-40B4-BE49-F238E27FC236}">
                  <a16:creationId xmlns:a16="http://schemas.microsoft.com/office/drawing/2014/main" id="{104723A4-5BA3-9390-173E-D967752ADB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23091" y="512342"/>
              <a:ext cx="1139788" cy="378950"/>
            </a:xfrm>
            <a:prstGeom prst="rect">
              <a:avLst/>
            </a:prstGeom>
          </p:spPr>
        </p:pic>
        <p:pic>
          <p:nvPicPr>
            <p:cNvPr id="13" name="Picture 12">
              <a:extLst>
                <a:ext uri="{FF2B5EF4-FFF2-40B4-BE49-F238E27FC236}">
                  <a16:creationId xmlns:a16="http://schemas.microsoft.com/office/drawing/2014/main" id="{F5DC53D3-3927-D66F-1B75-C14E0DBB9C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14" name="Title 13">
            <a:extLst>
              <a:ext uri="{FF2B5EF4-FFF2-40B4-BE49-F238E27FC236}">
                <a16:creationId xmlns:a16="http://schemas.microsoft.com/office/drawing/2014/main" id="{3BBC5326-BFB8-C306-D349-666F0AA5A125}"/>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sym typeface="Calibri"/>
              </a:rPr>
              <a:t>Salient Points </a:t>
            </a:r>
            <a:r>
              <a:rPr lang="en-IN" sz="3600" b="1" dirty="0">
                <a:latin typeface="Arial" panose="020B0604020202020204" pitchFamily="34" charset="0"/>
                <a:cs typeface="Arial" panose="020B0604020202020204" pitchFamily="34" charset="0"/>
              </a:rPr>
              <a:t>of SMAG</a:t>
            </a:r>
            <a:r>
              <a:rPr lang="en-US" sz="3600" b="1" dirty="0">
                <a:latin typeface="Arial" panose="020B0604020202020204" pitchFamily="34" charset="0"/>
                <a:cs typeface="Arial" panose="020B0604020202020204" pitchFamily="34" charset="0"/>
                <a:sym typeface="Calibri"/>
              </a:rPr>
              <a:t> </a:t>
            </a:r>
            <a:endParaRPr lang="en-IN" sz="3600" b="1" dirty="0"/>
          </a:p>
        </p:txBody>
      </p:sp>
      <p:sp>
        <p:nvSpPr>
          <p:cNvPr id="16" name="Content Placeholder 15">
            <a:extLst>
              <a:ext uri="{FF2B5EF4-FFF2-40B4-BE49-F238E27FC236}">
                <a16:creationId xmlns:a16="http://schemas.microsoft.com/office/drawing/2014/main" id="{7205DAFD-9AB7-1403-9B3F-9E199B17A3D9}"/>
              </a:ext>
            </a:extLst>
          </p:cNvPr>
          <p:cNvSpPr>
            <a:spLocks noGrp="1"/>
          </p:cNvSpPr>
          <p:nvPr>
            <p:ph idx="1"/>
          </p:nvPr>
        </p:nvSpPr>
        <p:spPr/>
        <p:txBody>
          <a:bodyPr>
            <a:normAutofit/>
          </a:bodyPr>
          <a:lstStyle/>
          <a:p>
            <a:pPr marL="0" indent="0">
              <a:buNone/>
            </a:pPr>
            <a:r>
              <a:rPr lang="en-US" sz="2400" b="1" dirty="0">
                <a:solidFill>
                  <a:srgbClr val="000000"/>
                </a:solidFill>
                <a:latin typeface="Arial" panose="020B0604020202020204" pitchFamily="34" charset="0"/>
                <a:ea typeface="Open Sans" panose="020B0606030504020204" pitchFamily="34" charset="0"/>
                <a:cs typeface="Arial" panose="020B0604020202020204" pitchFamily="34" charset="0"/>
                <a:sym typeface="Calibri"/>
              </a:rPr>
              <a:t>We have built a robust system which stand out from the available resources, as </a:t>
            </a:r>
          </a:p>
        </p:txBody>
      </p:sp>
    </p:spTree>
    <p:extLst>
      <p:ext uri="{BB962C8B-B14F-4D97-AF65-F5344CB8AC3E}">
        <p14:creationId xmlns:p14="http://schemas.microsoft.com/office/powerpoint/2010/main" val="2042909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oogle Shape;1295;p27" descr="Diagram&#10;&#10;Description automatically generated">
            <a:extLst>
              <a:ext uri="{FF2B5EF4-FFF2-40B4-BE49-F238E27FC236}">
                <a16:creationId xmlns:a16="http://schemas.microsoft.com/office/drawing/2014/main" id="{9C728175-EB58-858B-B425-49D613A6D2D9}"/>
              </a:ext>
            </a:extLst>
          </p:cNvPr>
          <p:cNvPicPr preferRelativeResize="0"/>
          <p:nvPr/>
        </p:nvPicPr>
        <p:blipFill rotWithShape="1">
          <a:blip r:embed="rId2">
            <a:alphaModFix/>
          </a:blip>
          <a:srcRect/>
          <a:stretch/>
        </p:blipFill>
        <p:spPr>
          <a:xfrm>
            <a:off x="638717" y="1173748"/>
            <a:ext cx="11261758" cy="5684025"/>
          </a:xfrm>
          <a:prstGeom prst="rect">
            <a:avLst/>
          </a:prstGeom>
          <a:noFill/>
          <a:ln>
            <a:noFill/>
          </a:ln>
        </p:spPr>
      </p:pic>
      <p:grpSp>
        <p:nvGrpSpPr>
          <p:cNvPr id="3" name="Group 2">
            <a:extLst>
              <a:ext uri="{FF2B5EF4-FFF2-40B4-BE49-F238E27FC236}">
                <a16:creationId xmlns:a16="http://schemas.microsoft.com/office/drawing/2014/main" id="{B41450C9-BE26-0546-89B4-FFF6616B1A4E}"/>
              </a:ext>
            </a:extLst>
          </p:cNvPr>
          <p:cNvGrpSpPr/>
          <p:nvPr/>
        </p:nvGrpSpPr>
        <p:grpSpPr>
          <a:xfrm>
            <a:off x="8591127" y="424335"/>
            <a:ext cx="2711873" cy="404081"/>
            <a:chOff x="8123091" y="492670"/>
            <a:chExt cx="2711873" cy="404081"/>
          </a:xfrm>
        </p:grpSpPr>
        <p:pic>
          <p:nvPicPr>
            <p:cNvPr id="5" name="Graphic 4">
              <a:extLst>
                <a:ext uri="{FF2B5EF4-FFF2-40B4-BE49-F238E27FC236}">
                  <a16:creationId xmlns:a16="http://schemas.microsoft.com/office/drawing/2014/main" id="{056CA74E-BDB1-20F0-AC72-6DE7686CD1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6" name="Picture 5">
              <a:extLst>
                <a:ext uri="{FF2B5EF4-FFF2-40B4-BE49-F238E27FC236}">
                  <a16:creationId xmlns:a16="http://schemas.microsoft.com/office/drawing/2014/main" id="{9B1C0751-8C3B-3B14-7993-EC93B843C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7" name="Title 6">
            <a:extLst>
              <a:ext uri="{FF2B5EF4-FFF2-40B4-BE49-F238E27FC236}">
                <a16:creationId xmlns:a16="http://schemas.microsoft.com/office/drawing/2014/main" id="{0D65F7B9-BE55-8842-5CA8-4221B0F5DD88}"/>
              </a:ext>
            </a:extLst>
          </p:cNvPr>
          <p:cNvSpPr>
            <a:spLocks noGrp="1"/>
          </p:cNvSpPr>
          <p:nvPr>
            <p:ph type="title"/>
          </p:nvPr>
        </p:nvSpPr>
        <p:spPr/>
        <p:txBody>
          <a:bodyPr>
            <a:normAutofit/>
          </a:bodyPr>
          <a:lstStyle/>
          <a:p>
            <a:r>
              <a:rPr lang="en-US" sz="3600" b="1" dirty="0">
                <a:latin typeface="Arial" panose="020B0604020202020204" pitchFamily="34" charset="0"/>
                <a:cs typeface="Arial" panose="020B0604020202020204" pitchFamily="34" charset="0"/>
                <a:sym typeface="Calibri"/>
              </a:rPr>
              <a:t>Key Products and Services</a:t>
            </a:r>
            <a:br>
              <a:rPr lang="en-US" sz="3600" b="1" dirty="0">
                <a:latin typeface="Arial" panose="020B0604020202020204" pitchFamily="34" charset="0"/>
                <a:cs typeface="Arial" panose="020B0604020202020204" pitchFamily="34" charset="0"/>
                <a:sym typeface="Arial"/>
              </a:rPr>
            </a:br>
            <a:endParaRPr lang="en-IN" sz="3600" b="1" dirty="0"/>
          </a:p>
        </p:txBody>
      </p:sp>
    </p:spTree>
    <p:extLst>
      <p:ext uri="{BB962C8B-B14F-4D97-AF65-F5344CB8AC3E}">
        <p14:creationId xmlns:p14="http://schemas.microsoft.com/office/powerpoint/2010/main" val="198422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513;p11">
            <a:extLst>
              <a:ext uri="{FF2B5EF4-FFF2-40B4-BE49-F238E27FC236}">
                <a16:creationId xmlns:a16="http://schemas.microsoft.com/office/drawing/2014/main" id="{24A65DB0-8C22-663C-A1E1-208230DF97D2}"/>
              </a:ext>
            </a:extLst>
          </p:cNvPr>
          <p:cNvSpPr/>
          <p:nvPr/>
        </p:nvSpPr>
        <p:spPr>
          <a:xfrm rot="5400000">
            <a:off x="4185556" y="3086805"/>
            <a:ext cx="3837820" cy="3704570"/>
          </a:xfrm>
          <a:prstGeom prst="arc">
            <a:avLst>
              <a:gd name="adj1" fmla="val 15017903"/>
              <a:gd name="adj2" fmla="val 16960098"/>
            </a:avLst>
          </a:prstGeom>
          <a:noFill/>
          <a:ln w="28575" cap="flat" cmpd="sng">
            <a:solidFill>
              <a:schemeClr val="dk2"/>
            </a:solidFill>
            <a:prstDash val="solid"/>
            <a:round/>
            <a:headEnd type="none" w="sm" len="sm"/>
            <a:tailEnd type="triangle" w="lg" len="lg"/>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525" b="0" i="0" u="none" strike="noStrike" cap="none">
              <a:solidFill>
                <a:schemeClr val="dk1"/>
              </a:solidFill>
              <a:latin typeface="Arial"/>
              <a:ea typeface="Arial"/>
              <a:cs typeface="Arial"/>
              <a:sym typeface="Arial"/>
            </a:endParaRPr>
          </a:p>
        </p:txBody>
      </p:sp>
      <p:sp>
        <p:nvSpPr>
          <p:cNvPr id="22" name="Google Shape;514;p11">
            <a:extLst>
              <a:ext uri="{FF2B5EF4-FFF2-40B4-BE49-F238E27FC236}">
                <a16:creationId xmlns:a16="http://schemas.microsoft.com/office/drawing/2014/main" id="{250F64FD-090C-7438-6BE7-9B4B0D4EA7DA}"/>
              </a:ext>
            </a:extLst>
          </p:cNvPr>
          <p:cNvSpPr/>
          <p:nvPr/>
        </p:nvSpPr>
        <p:spPr>
          <a:xfrm rot="16200000">
            <a:off x="4185556" y="3086805"/>
            <a:ext cx="3837820" cy="3704570"/>
          </a:xfrm>
          <a:prstGeom prst="arc">
            <a:avLst>
              <a:gd name="adj1" fmla="val 15469162"/>
              <a:gd name="adj2" fmla="val 17438093"/>
            </a:avLst>
          </a:prstGeom>
          <a:noFill/>
          <a:ln w="28575" cap="flat" cmpd="sng">
            <a:solidFill>
              <a:schemeClr val="dk2"/>
            </a:solidFill>
            <a:prstDash val="solid"/>
            <a:round/>
            <a:headEnd type="none" w="sm" len="sm"/>
            <a:tailEnd type="triangle" w="lg" len="lg"/>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525" b="0" i="0" u="none" strike="noStrike" cap="none">
              <a:solidFill>
                <a:schemeClr val="dk1"/>
              </a:solidFill>
              <a:latin typeface="Arial"/>
              <a:ea typeface="Arial"/>
              <a:cs typeface="Arial"/>
              <a:sym typeface="Arial"/>
            </a:endParaRPr>
          </a:p>
        </p:txBody>
      </p:sp>
      <p:sp>
        <p:nvSpPr>
          <p:cNvPr id="10" name="Google Shape;519;p11">
            <a:extLst>
              <a:ext uri="{FF2B5EF4-FFF2-40B4-BE49-F238E27FC236}">
                <a16:creationId xmlns:a16="http://schemas.microsoft.com/office/drawing/2014/main" id="{E006220B-74EA-C288-3A14-C615B066CE55}"/>
              </a:ext>
            </a:extLst>
          </p:cNvPr>
          <p:cNvSpPr txBox="1"/>
          <p:nvPr/>
        </p:nvSpPr>
        <p:spPr>
          <a:xfrm>
            <a:off x="8665877" y="4556891"/>
            <a:ext cx="3234597" cy="73866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US" sz="1600">
                <a:solidFill>
                  <a:srgbClr val="191919"/>
                </a:solidFill>
                <a:latin typeface="Arial" panose="020B0604020202020204" pitchFamily="34" charset="0"/>
                <a:ea typeface="Open Sans"/>
                <a:cs typeface="Arial" panose="020B0604020202020204" pitchFamily="34" charset="0"/>
                <a:sym typeface="Open Sans"/>
              </a:rPr>
              <a:t>L</a:t>
            </a:r>
            <a:r>
              <a:rPr lang="en-US" sz="1600" b="0" i="0" u="none" strike="noStrike" cap="none">
                <a:solidFill>
                  <a:srgbClr val="191919"/>
                </a:solidFill>
                <a:latin typeface="Arial" panose="020B0604020202020204" pitchFamily="34" charset="0"/>
                <a:ea typeface="Open Sans"/>
                <a:cs typeface="Arial" panose="020B0604020202020204" pitchFamily="34" charset="0"/>
                <a:sym typeface="Open Sans"/>
              </a:rPr>
              <a:t>earns important features on its own rather depending on external calculated properties</a:t>
            </a:r>
            <a:endParaRPr sz="1600" dirty="0">
              <a:latin typeface="Arial" panose="020B0604020202020204" pitchFamily="34" charset="0"/>
              <a:cs typeface="Arial" panose="020B0604020202020204" pitchFamily="34" charset="0"/>
            </a:endParaRPr>
          </a:p>
        </p:txBody>
      </p:sp>
      <p:sp>
        <p:nvSpPr>
          <p:cNvPr id="12" name="Google Shape;521;p11">
            <a:extLst>
              <a:ext uri="{FF2B5EF4-FFF2-40B4-BE49-F238E27FC236}">
                <a16:creationId xmlns:a16="http://schemas.microsoft.com/office/drawing/2014/main" id="{4E15CC30-DD01-22EC-7466-2E122AE3FF0A}"/>
              </a:ext>
            </a:extLst>
          </p:cNvPr>
          <p:cNvSpPr txBox="1"/>
          <p:nvPr/>
        </p:nvSpPr>
        <p:spPr>
          <a:xfrm>
            <a:off x="1060318" y="4515759"/>
            <a:ext cx="2564245" cy="73866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None/>
            </a:pPr>
            <a:r>
              <a:rPr lang="en-IN" sz="1600" dirty="0">
                <a:effectLst/>
                <a:latin typeface="Calibri" panose="020F0502020204030204" pitchFamily="34" charset="0"/>
                <a:ea typeface="Times New Roman" panose="02020603050405020304" pitchFamily="18" charset="0"/>
              </a:rPr>
              <a:t>Automate the process of molecule generation for desired targets</a:t>
            </a:r>
            <a:endParaRPr sz="1600" dirty="0">
              <a:latin typeface="Arial" panose="020B0604020202020204" pitchFamily="34" charset="0"/>
              <a:cs typeface="Arial" panose="020B0604020202020204" pitchFamily="34" charset="0"/>
            </a:endParaRPr>
          </a:p>
        </p:txBody>
      </p:sp>
      <p:sp>
        <p:nvSpPr>
          <p:cNvPr id="14" name="Google Shape;523;p11">
            <a:extLst>
              <a:ext uri="{FF2B5EF4-FFF2-40B4-BE49-F238E27FC236}">
                <a16:creationId xmlns:a16="http://schemas.microsoft.com/office/drawing/2014/main" id="{49976C93-8C0E-FF87-75B2-7D179BA44C57}"/>
              </a:ext>
            </a:extLst>
          </p:cNvPr>
          <p:cNvSpPr txBox="1"/>
          <p:nvPr/>
        </p:nvSpPr>
        <p:spPr>
          <a:xfrm>
            <a:off x="4268984" y="2165741"/>
            <a:ext cx="3612919"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1600">
                <a:solidFill>
                  <a:srgbClr val="191919"/>
                </a:solidFill>
                <a:latin typeface="Arial" panose="020B0604020202020204" pitchFamily="34" charset="0"/>
                <a:ea typeface="Open Sans"/>
                <a:cs typeface="Arial" panose="020B0604020202020204" pitchFamily="34" charset="0"/>
                <a:sym typeface="Open Sans"/>
              </a:rPr>
              <a:t>W</a:t>
            </a:r>
            <a:r>
              <a:rPr lang="en-US" sz="1600" b="0" i="0" u="none" strike="noStrike" cap="none">
                <a:solidFill>
                  <a:srgbClr val="191919"/>
                </a:solidFill>
                <a:latin typeface="Arial" panose="020B0604020202020204" pitchFamily="34" charset="0"/>
                <a:ea typeface="Open Sans"/>
                <a:cs typeface="Arial" panose="020B0604020202020204" pitchFamily="34" charset="0"/>
                <a:sym typeface="Open Sans"/>
              </a:rPr>
              <a:t>orks with simple SMILES representation</a:t>
            </a:r>
            <a:endParaRPr sz="1600" dirty="0">
              <a:latin typeface="Arial" panose="020B0604020202020204" pitchFamily="34" charset="0"/>
              <a:cs typeface="Arial" panose="020B0604020202020204" pitchFamily="34" charset="0"/>
            </a:endParaRPr>
          </a:p>
        </p:txBody>
      </p:sp>
      <p:sp>
        <p:nvSpPr>
          <p:cNvPr id="7" name="Google Shape;505;p11">
            <a:extLst>
              <a:ext uri="{FF2B5EF4-FFF2-40B4-BE49-F238E27FC236}">
                <a16:creationId xmlns:a16="http://schemas.microsoft.com/office/drawing/2014/main" id="{369FDE59-7337-62F0-CA09-165591B3E342}"/>
              </a:ext>
            </a:extLst>
          </p:cNvPr>
          <p:cNvSpPr txBox="1"/>
          <p:nvPr/>
        </p:nvSpPr>
        <p:spPr>
          <a:xfrm>
            <a:off x="5441027" y="4583152"/>
            <a:ext cx="1341680" cy="83099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1800" b="1" i="0" u="none" strike="noStrike" cap="none">
                <a:solidFill>
                  <a:schemeClr val="tx1"/>
                </a:solidFill>
                <a:latin typeface="Arial" panose="020B0604020202020204" pitchFamily="34" charset="0"/>
                <a:ea typeface="Open Sans"/>
                <a:cs typeface="Arial" panose="020B0604020202020204" pitchFamily="34" charset="0"/>
                <a:sym typeface="Open Sans"/>
              </a:rPr>
              <a:t>PROS OF </a:t>
            </a:r>
            <a:br>
              <a:rPr lang="en-US" sz="1800" b="1" i="0" u="none" strike="noStrike" cap="none">
                <a:solidFill>
                  <a:schemeClr val="tx1"/>
                </a:solidFill>
                <a:latin typeface="Arial" panose="020B0604020202020204" pitchFamily="34" charset="0"/>
                <a:ea typeface="Open Sans"/>
                <a:cs typeface="Arial" panose="020B0604020202020204" pitchFamily="34" charset="0"/>
                <a:sym typeface="Open Sans"/>
              </a:rPr>
            </a:br>
            <a:r>
              <a:rPr lang="en-US" sz="1800" b="1" i="0" u="none" strike="noStrike" cap="none">
                <a:solidFill>
                  <a:schemeClr val="tx1"/>
                </a:solidFill>
                <a:latin typeface="Arial" panose="020B0604020202020204" pitchFamily="34" charset="0"/>
                <a:ea typeface="Open Sans"/>
                <a:cs typeface="Arial" panose="020B0604020202020204" pitchFamily="34" charset="0"/>
                <a:sym typeface="Open Sans"/>
              </a:rPr>
              <a:t>OUR MODEL</a:t>
            </a:r>
            <a:endParaRPr sz="1800" b="1" dirty="0">
              <a:solidFill>
                <a:schemeClr val="tx1"/>
              </a:solidFill>
              <a:latin typeface="Arial" panose="020B0604020202020204" pitchFamily="34" charset="0"/>
              <a:cs typeface="Arial" panose="020B0604020202020204" pitchFamily="34" charset="0"/>
            </a:endParaRPr>
          </a:p>
        </p:txBody>
      </p:sp>
      <p:sp>
        <p:nvSpPr>
          <p:cNvPr id="15" name="Google Shape;507;p11">
            <a:extLst>
              <a:ext uri="{FF2B5EF4-FFF2-40B4-BE49-F238E27FC236}">
                <a16:creationId xmlns:a16="http://schemas.microsoft.com/office/drawing/2014/main" id="{9538AE70-1230-E2EF-7941-2461761A56D7}"/>
              </a:ext>
            </a:extLst>
          </p:cNvPr>
          <p:cNvSpPr/>
          <p:nvPr/>
        </p:nvSpPr>
        <p:spPr>
          <a:xfrm>
            <a:off x="6665643" y="3829467"/>
            <a:ext cx="1139848" cy="2397450"/>
          </a:xfrm>
          <a:custGeom>
            <a:avLst/>
            <a:gdLst/>
            <a:ahLst/>
            <a:cxnLst/>
            <a:rect l="l" t="t" r="r" b="b"/>
            <a:pathLst>
              <a:path w="2580" h="5237" extrusionOk="0">
                <a:moveTo>
                  <a:pt x="1367" y="62"/>
                </a:moveTo>
                <a:cubicBezTo>
                  <a:pt x="58" y="1370"/>
                  <a:pt x="58" y="1370"/>
                  <a:pt x="58" y="1370"/>
                </a:cubicBezTo>
                <a:cubicBezTo>
                  <a:pt x="3" y="1425"/>
                  <a:pt x="0" y="1513"/>
                  <a:pt x="49" y="1573"/>
                </a:cubicBezTo>
                <a:cubicBezTo>
                  <a:pt x="289" y="1867"/>
                  <a:pt x="433" y="2241"/>
                  <a:pt x="433" y="2650"/>
                </a:cubicBezTo>
                <a:cubicBezTo>
                  <a:pt x="433" y="3030"/>
                  <a:pt x="308" y="3382"/>
                  <a:pt x="97" y="3665"/>
                </a:cubicBezTo>
                <a:cubicBezTo>
                  <a:pt x="52" y="3726"/>
                  <a:pt x="57" y="3810"/>
                  <a:pt x="111" y="3863"/>
                </a:cubicBezTo>
                <a:cubicBezTo>
                  <a:pt x="1422" y="5175"/>
                  <a:pt x="1422" y="5175"/>
                  <a:pt x="1422" y="5175"/>
                </a:cubicBezTo>
                <a:cubicBezTo>
                  <a:pt x="1485" y="5237"/>
                  <a:pt x="1586" y="5233"/>
                  <a:pt x="1644" y="5167"/>
                </a:cubicBezTo>
                <a:cubicBezTo>
                  <a:pt x="2227" y="4492"/>
                  <a:pt x="2580" y="3612"/>
                  <a:pt x="2580" y="2650"/>
                </a:cubicBezTo>
                <a:cubicBezTo>
                  <a:pt x="2580" y="1656"/>
                  <a:pt x="2204" y="751"/>
                  <a:pt x="1586" y="68"/>
                </a:cubicBezTo>
                <a:cubicBezTo>
                  <a:pt x="1528" y="4"/>
                  <a:pt x="1428" y="0"/>
                  <a:pt x="1367" y="62"/>
                </a:cubicBezTo>
                <a:close/>
              </a:path>
            </a:pathLst>
          </a:custGeom>
          <a:solidFill>
            <a:srgbClr val="0693E3"/>
          </a:solidFill>
          <a:ln>
            <a:noFill/>
          </a:ln>
        </p:spPr>
        <p:txBody>
          <a:bodyPr spcFirstLastPara="1" wrap="square" lIns="34275" tIns="17125" rIns="34275" bIns="171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16" name="Google Shape;508;p11">
            <a:extLst>
              <a:ext uri="{FF2B5EF4-FFF2-40B4-BE49-F238E27FC236}">
                <a16:creationId xmlns:a16="http://schemas.microsoft.com/office/drawing/2014/main" id="{2DD75F72-AC3F-3F8B-651E-B3251FB3E354}"/>
              </a:ext>
            </a:extLst>
          </p:cNvPr>
          <p:cNvSpPr/>
          <p:nvPr/>
        </p:nvSpPr>
        <p:spPr>
          <a:xfrm>
            <a:off x="4961308" y="3279940"/>
            <a:ext cx="2286316" cy="1157340"/>
          </a:xfrm>
          <a:custGeom>
            <a:avLst/>
            <a:gdLst/>
            <a:ahLst/>
            <a:cxnLst/>
            <a:rect l="l" t="t" r="r" b="b"/>
            <a:pathLst>
              <a:path w="5174" h="2528" extrusionOk="0">
                <a:moveTo>
                  <a:pt x="1374" y="2469"/>
                </a:moveTo>
                <a:cubicBezTo>
                  <a:pt x="1427" y="2523"/>
                  <a:pt x="1511" y="2528"/>
                  <a:pt x="1572" y="2483"/>
                </a:cubicBezTo>
                <a:cubicBezTo>
                  <a:pt x="1855" y="2272"/>
                  <a:pt x="2207" y="2147"/>
                  <a:pt x="2587" y="2147"/>
                </a:cubicBezTo>
                <a:cubicBezTo>
                  <a:pt x="2967" y="2147"/>
                  <a:pt x="3319" y="2272"/>
                  <a:pt x="3602" y="2483"/>
                </a:cubicBezTo>
                <a:cubicBezTo>
                  <a:pt x="3663" y="2528"/>
                  <a:pt x="3747" y="2523"/>
                  <a:pt x="3800" y="2469"/>
                </a:cubicBezTo>
                <a:cubicBezTo>
                  <a:pt x="5112" y="1158"/>
                  <a:pt x="5112" y="1158"/>
                  <a:pt x="5112" y="1158"/>
                </a:cubicBezTo>
                <a:cubicBezTo>
                  <a:pt x="5174" y="1095"/>
                  <a:pt x="5170" y="994"/>
                  <a:pt x="5104" y="936"/>
                </a:cubicBezTo>
                <a:cubicBezTo>
                  <a:pt x="4429" y="353"/>
                  <a:pt x="3549" y="0"/>
                  <a:pt x="2587" y="0"/>
                </a:cubicBezTo>
                <a:cubicBezTo>
                  <a:pt x="1625" y="0"/>
                  <a:pt x="745" y="353"/>
                  <a:pt x="70" y="936"/>
                </a:cubicBezTo>
                <a:cubicBezTo>
                  <a:pt x="4" y="994"/>
                  <a:pt x="0" y="1095"/>
                  <a:pt x="62" y="1158"/>
                </a:cubicBezTo>
                <a:lnTo>
                  <a:pt x="1374" y="2469"/>
                </a:lnTo>
                <a:close/>
              </a:path>
            </a:pathLst>
          </a:custGeom>
          <a:solidFill>
            <a:srgbClr val="0693E3"/>
          </a:solidFill>
          <a:ln>
            <a:noFill/>
          </a:ln>
        </p:spPr>
        <p:txBody>
          <a:bodyPr spcFirstLastPara="1" wrap="square" lIns="34275" tIns="17125" rIns="34275" bIns="171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17" name="Google Shape;509;p11">
            <a:extLst>
              <a:ext uri="{FF2B5EF4-FFF2-40B4-BE49-F238E27FC236}">
                <a16:creationId xmlns:a16="http://schemas.microsoft.com/office/drawing/2014/main" id="{BE94038C-6A97-6131-B2E8-351E7494B997}"/>
              </a:ext>
            </a:extLst>
          </p:cNvPr>
          <p:cNvSpPr/>
          <p:nvPr/>
        </p:nvSpPr>
        <p:spPr>
          <a:xfrm>
            <a:off x="4403440" y="3829467"/>
            <a:ext cx="1139848" cy="2397450"/>
          </a:xfrm>
          <a:custGeom>
            <a:avLst/>
            <a:gdLst/>
            <a:ahLst/>
            <a:cxnLst/>
            <a:rect l="l" t="t" r="r" b="b"/>
            <a:pathLst>
              <a:path w="2580" h="5237" extrusionOk="0">
                <a:moveTo>
                  <a:pt x="2469" y="3863"/>
                </a:moveTo>
                <a:cubicBezTo>
                  <a:pt x="2523" y="3810"/>
                  <a:pt x="2528" y="3726"/>
                  <a:pt x="2483" y="3665"/>
                </a:cubicBezTo>
                <a:cubicBezTo>
                  <a:pt x="2272" y="3382"/>
                  <a:pt x="2147" y="3030"/>
                  <a:pt x="2147" y="2650"/>
                </a:cubicBezTo>
                <a:cubicBezTo>
                  <a:pt x="2147" y="2241"/>
                  <a:pt x="2291" y="1867"/>
                  <a:pt x="2531" y="1573"/>
                </a:cubicBezTo>
                <a:cubicBezTo>
                  <a:pt x="2580" y="1513"/>
                  <a:pt x="2577" y="1425"/>
                  <a:pt x="2522" y="1370"/>
                </a:cubicBezTo>
                <a:cubicBezTo>
                  <a:pt x="1213" y="62"/>
                  <a:pt x="1213" y="62"/>
                  <a:pt x="1213" y="62"/>
                </a:cubicBezTo>
                <a:cubicBezTo>
                  <a:pt x="1152" y="0"/>
                  <a:pt x="1052" y="4"/>
                  <a:pt x="994" y="68"/>
                </a:cubicBezTo>
                <a:cubicBezTo>
                  <a:pt x="376" y="751"/>
                  <a:pt x="0" y="1656"/>
                  <a:pt x="0" y="2650"/>
                </a:cubicBezTo>
                <a:cubicBezTo>
                  <a:pt x="0" y="3612"/>
                  <a:pt x="353" y="4492"/>
                  <a:pt x="936" y="5167"/>
                </a:cubicBezTo>
                <a:cubicBezTo>
                  <a:pt x="994" y="5233"/>
                  <a:pt x="1095" y="5237"/>
                  <a:pt x="1158" y="5175"/>
                </a:cubicBezTo>
                <a:lnTo>
                  <a:pt x="2469" y="3863"/>
                </a:lnTo>
                <a:close/>
              </a:path>
            </a:pathLst>
          </a:custGeom>
          <a:solidFill>
            <a:srgbClr val="0693E3"/>
          </a:solidFill>
          <a:ln>
            <a:noFill/>
          </a:ln>
        </p:spPr>
        <p:txBody>
          <a:bodyPr spcFirstLastPara="1" wrap="square" lIns="34275" tIns="17125" rIns="34275" bIns="171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525" b="0" i="0" u="none" strike="noStrike" cap="none" dirty="0">
              <a:solidFill>
                <a:srgbClr val="000000"/>
              </a:solidFill>
              <a:latin typeface="Arial"/>
              <a:ea typeface="Arial"/>
              <a:cs typeface="Arial"/>
              <a:sym typeface="Arial"/>
            </a:endParaRPr>
          </a:p>
        </p:txBody>
      </p:sp>
      <p:sp>
        <p:nvSpPr>
          <p:cNvPr id="18" name="Google Shape;510;p11">
            <a:extLst>
              <a:ext uri="{FF2B5EF4-FFF2-40B4-BE49-F238E27FC236}">
                <a16:creationId xmlns:a16="http://schemas.microsoft.com/office/drawing/2014/main" id="{07ABC1EA-312D-A855-12BE-67C10E7CDB04}"/>
              </a:ext>
            </a:extLst>
          </p:cNvPr>
          <p:cNvSpPr/>
          <p:nvPr/>
        </p:nvSpPr>
        <p:spPr>
          <a:xfrm>
            <a:off x="5081863" y="4304550"/>
            <a:ext cx="461423" cy="1447775"/>
          </a:xfrm>
          <a:custGeom>
            <a:avLst/>
            <a:gdLst/>
            <a:ahLst/>
            <a:cxnLst/>
            <a:rect l="l" t="t" r="r" b="b"/>
            <a:pathLst>
              <a:path w="1044" h="3162" extrusionOk="0">
                <a:moveTo>
                  <a:pt x="654" y="0"/>
                </a:moveTo>
                <a:cubicBezTo>
                  <a:pt x="249" y="417"/>
                  <a:pt x="0" y="985"/>
                  <a:pt x="0" y="1612"/>
                </a:cubicBezTo>
                <a:cubicBezTo>
                  <a:pt x="0" y="2208"/>
                  <a:pt x="226" y="2752"/>
                  <a:pt x="596" y="3162"/>
                </a:cubicBezTo>
                <a:cubicBezTo>
                  <a:pt x="933" y="2825"/>
                  <a:pt x="933" y="2825"/>
                  <a:pt x="933" y="2825"/>
                </a:cubicBezTo>
                <a:cubicBezTo>
                  <a:pt x="987" y="2772"/>
                  <a:pt x="992" y="2688"/>
                  <a:pt x="947" y="2627"/>
                </a:cubicBezTo>
                <a:cubicBezTo>
                  <a:pt x="736" y="2344"/>
                  <a:pt x="611" y="1992"/>
                  <a:pt x="611" y="1612"/>
                </a:cubicBezTo>
                <a:cubicBezTo>
                  <a:pt x="611" y="1203"/>
                  <a:pt x="755" y="829"/>
                  <a:pt x="995" y="535"/>
                </a:cubicBezTo>
                <a:cubicBezTo>
                  <a:pt x="1044" y="475"/>
                  <a:pt x="1041" y="387"/>
                  <a:pt x="986" y="332"/>
                </a:cubicBezTo>
                <a:lnTo>
                  <a:pt x="654" y="0"/>
                </a:lnTo>
                <a:close/>
              </a:path>
            </a:pathLst>
          </a:custGeom>
          <a:solidFill>
            <a:srgbClr val="0C5ADB"/>
          </a:solidFill>
          <a:ln>
            <a:noFill/>
          </a:ln>
        </p:spPr>
        <p:txBody>
          <a:bodyPr spcFirstLastPara="1" wrap="square" lIns="34275" tIns="17125" rIns="34275" bIns="171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19" name="Google Shape;511;p11">
            <a:extLst>
              <a:ext uri="{FF2B5EF4-FFF2-40B4-BE49-F238E27FC236}">
                <a16:creationId xmlns:a16="http://schemas.microsoft.com/office/drawing/2014/main" id="{4530BAB3-DA37-7BC7-949D-CD7321005737}"/>
              </a:ext>
            </a:extLst>
          </p:cNvPr>
          <p:cNvSpPr/>
          <p:nvPr/>
        </p:nvSpPr>
        <p:spPr>
          <a:xfrm>
            <a:off x="5419422" y="3983256"/>
            <a:ext cx="1370087" cy="454022"/>
          </a:xfrm>
          <a:custGeom>
            <a:avLst/>
            <a:gdLst/>
            <a:ahLst/>
            <a:cxnLst/>
            <a:rect l="l" t="t" r="r" b="b"/>
            <a:pathLst>
              <a:path w="3100" h="992" extrusionOk="0">
                <a:moveTo>
                  <a:pt x="1550" y="0"/>
                </a:moveTo>
                <a:cubicBezTo>
                  <a:pt x="954" y="0"/>
                  <a:pt x="410" y="226"/>
                  <a:pt x="0" y="596"/>
                </a:cubicBezTo>
                <a:cubicBezTo>
                  <a:pt x="337" y="933"/>
                  <a:pt x="337" y="933"/>
                  <a:pt x="337" y="933"/>
                </a:cubicBezTo>
                <a:cubicBezTo>
                  <a:pt x="390" y="987"/>
                  <a:pt x="474" y="992"/>
                  <a:pt x="535" y="947"/>
                </a:cubicBezTo>
                <a:cubicBezTo>
                  <a:pt x="818" y="736"/>
                  <a:pt x="1170" y="611"/>
                  <a:pt x="1550" y="611"/>
                </a:cubicBezTo>
                <a:cubicBezTo>
                  <a:pt x="1930" y="611"/>
                  <a:pt x="2282" y="736"/>
                  <a:pt x="2565" y="947"/>
                </a:cubicBezTo>
                <a:cubicBezTo>
                  <a:pt x="2626" y="992"/>
                  <a:pt x="2710" y="987"/>
                  <a:pt x="2763" y="933"/>
                </a:cubicBezTo>
                <a:cubicBezTo>
                  <a:pt x="3100" y="596"/>
                  <a:pt x="3100" y="596"/>
                  <a:pt x="3100" y="596"/>
                </a:cubicBezTo>
                <a:cubicBezTo>
                  <a:pt x="2690" y="226"/>
                  <a:pt x="2146" y="0"/>
                  <a:pt x="1550" y="0"/>
                </a:cubicBezTo>
                <a:close/>
              </a:path>
            </a:pathLst>
          </a:custGeom>
          <a:solidFill>
            <a:srgbClr val="0C5ADB"/>
          </a:solidFill>
          <a:ln>
            <a:noFill/>
          </a:ln>
        </p:spPr>
        <p:txBody>
          <a:bodyPr spcFirstLastPara="1" wrap="square" lIns="34275" tIns="17125" rIns="34275" bIns="171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20" name="Google Shape;512;p11">
            <a:extLst>
              <a:ext uri="{FF2B5EF4-FFF2-40B4-BE49-F238E27FC236}">
                <a16:creationId xmlns:a16="http://schemas.microsoft.com/office/drawing/2014/main" id="{5C5AEF05-5AE3-60FD-3B8E-D3A68032F86C}"/>
              </a:ext>
            </a:extLst>
          </p:cNvPr>
          <p:cNvSpPr/>
          <p:nvPr/>
        </p:nvSpPr>
        <p:spPr>
          <a:xfrm>
            <a:off x="4252181" y="3117329"/>
            <a:ext cx="3704570" cy="3837820"/>
          </a:xfrm>
          <a:prstGeom prst="arc">
            <a:avLst>
              <a:gd name="adj1" fmla="val 15239415"/>
              <a:gd name="adj2" fmla="val 17129664"/>
            </a:avLst>
          </a:prstGeom>
          <a:noFill/>
          <a:ln w="28575" cap="flat" cmpd="sng">
            <a:solidFill>
              <a:schemeClr val="dk2"/>
            </a:solidFill>
            <a:prstDash val="solid"/>
            <a:round/>
            <a:headEnd type="none" w="sm" len="sm"/>
            <a:tailEnd type="triangle" w="lg" len="lg"/>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a:p>
        </p:txBody>
      </p:sp>
      <p:sp>
        <p:nvSpPr>
          <p:cNvPr id="23" name="Google Shape;515;p11">
            <a:extLst>
              <a:ext uri="{FF2B5EF4-FFF2-40B4-BE49-F238E27FC236}">
                <a16:creationId xmlns:a16="http://schemas.microsoft.com/office/drawing/2014/main" id="{A5FB2C81-18DE-439A-5623-4E89B48564D7}"/>
              </a:ext>
            </a:extLst>
          </p:cNvPr>
          <p:cNvSpPr/>
          <p:nvPr/>
        </p:nvSpPr>
        <p:spPr>
          <a:xfrm>
            <a:off x="7233888" y="4839976"/>
            <a:ext cx="373836" cy="308712"/>
          </a:xfrm>
          <a:custGeom>
            <a:avLst/>
            <a:gdLst/>
            <a:ahLst/>
            <a:cxnLst/>
            <a:rect l="l" t="t" r="r" b="b"/>
            <a:pathLst>
              <a:path w="559" h="444" extrusionOk="0">
                <a:moveTo>
                  <a:pt x="537" y="139"/>
                </a:moveTo>
                <a:cubicBezTo>
                  <a:pt x="559" y="132"/>
                  <a:pt x="559" y="132"/>
                  <a:pt x="559" y="132"/>
                </a:cubicBezTo>
                <a:cubicBezTo>
                  <a:pt x="515" y="0"/>
                  <a:pt x="515" y="0"/>
                  <a:pt x="515" y="0"/>
                </a:cubicBezTo>
                <a:cubicBezTo>
                  <a:pt x="387" y="53"/>
                  <a:pt x="387" y="53"/>
                  <a:pt x="387" y="53"/>
                </a:cubicBezTo>
                <a:cubicBezTo>
                  <a:pt x="396" y="75"/>
                  <a:pt x="396" y="75"/>
                  <a:pt x="396" y="75"/>
                </a:cubicBezTo>
                <a:cubicBezTo>
                  <a:pt x="485" y="38"/>
                  <a:pt x="485" y="38"/>
                  <a:pt x="485" y="38"/>
                </a:cubicBezTo>
                <a:cubicBezTo>
                  <a:pt x="404" y="215"/>
                  <a:pt x="404" y="215"/>
                  <a:pt x="404" y="215"/>
                </a:cubicBezTo>
                <a:cubicBezTo>
                  <a:pt x="304" y="144"/>
                  <a:pt x="304" y="144"/>
                  <a:pt x="304" y="144"/>
                </a:cubicBezTo>
                <a:cubicBezTo>
                  <a:pt x="310" y="135"/>
                  <a:pt x="313" y="125"/>
                  <a:pt x="313" y="114"/>
                </a:cubicBezTo>
                <a:cubicBezTo>
                  <a:pt x="313" y="84"/>
                  <a:pt x="289" y="60"/>
                  <a:pt x="260" y="60"/>
                </a:cubicBezTo>
                <a:cubicBezTo>
                  <a:pt x="230" y="60"/>
                  <a:pt x="206" y="84"/>
                  <a:pt x="206" y="114"/>
                </a:cubicBezTo>
                <a:cubicBezTo>
                  <a:pt x="206" y="144"/>
                  <a:pt x="230" y="168"/>
                  <a:pt x="260" y="168"/>
                </a:cubicBezTo>
                <a:cubicBezTo>
                  <a:pt x="262" y="168"/>
                  <a:pt x="264" y="167"/>
                  <a:pt x="266" y="167"/>
                </a:cubicBezTo>
                <a:cubicBezTo>
                  <a:pt x="205" y="316"/>
                  <a:pt x="205" y="316"/>
                  <a:pt x="205" y="316"/>
                </a:cubicBezTo>
                <a:cubicBezTo>
                  <a:pt x="120" y="231"/>
                  <a:pt x="120" y="231"/>
                  <a:pt x="120" y="231"/>
                </a:cubicBezTo>
                <a:cubicBezTo>
                  <a:pt x="129" y="222"/>
                  <a:pt x="134" y="209"/>
                  <a:pt x="134" y="195"/>
                </a:cubicBezTo>
                <a:cubicBezTo>
                  <a:pt x="134" y="166"/>
                  <a:pt x="110" y="142"/>
                  <a:pt x="81" y="142"/>
                </a:cubicBezTo>
                <a:cubicBezTo>
                  <a:pt x="51" y="142"/>
                  <a:pt x="27" y="166"/>
                  <a:pt x="27" y="195"/>
                </a:cubicBezTo>
                <a:cubicBezTo>
                  <a:pt x="27" y="225"/>
                  <a:pt x="51" y="249"/>
                  <a:pt x="81" y="249"/>
                </a:cubicBezTo>
                <a:cubicBezTo>
                  <a:pt x="81" y="249"/>
                  <a:pt x="82" y="249"/>
                  <a:pt x="82" y="249"/>
                </a:cubicBezTo>
                <a:cubicBezTo>
                  <a:pt x="3" y="428"/>
                  <a:pt x="3" y="428"/>
                  <a:pt x="3" y="428"/>
                </a:cubicBezTo>
                <a:cubicBezTo>
                  <a:pt x="0" y="434"/>
                  <a:pt x="3" y="441"/>
                  <a:pt x="8" y="443"/>
                </a:cubicBezTo>
                <a:cubicBezTo>
                  <a:pt x="10" y="444"/>
                  <a:pt x="12" y="444"/>
                  <a:pt x="13" y="444"/>
                </a:cubicBezTo>
                <a:cubicBezTo>
                  <a:pt x="18" y="444"/>
                  <a:pt x="22" y="442"/>
                  <a:pt x="24" y="437"/>
                </a:cubicBezTo>
                <a:cubicBezTo>
                  <a:pt x="107" y="250"/>
                  <a:pt x="107" y="250"/>
                  <a:pt x="107" y="250"/>
                </a:cubicBezTo>
                <a:cubicBezTo>
                  <a:pt x="191" y="335"/>
                  <a:pt x="191" y="335"/>
                  <a:pt x="191" y="335"/>
                </a:cubicBezTo>
                <a:cubicBezTo>
                  <a:pt x="181" y="345"/>
                  <a:pt x="175" y="358"/>
                  <a:pt x="175" y="373"/>
                </a:cubicBezTo>
                <a:cubicBezTo>
                  <a:pt x="175" y="402"/>
                  <a:pt x="199" y="426"/>
                  <a:pt x="229" y="426"/>
                </a:cubicBezTo>
                <a:cubicBezTo>
                  <a:pt x="259" y="426"/>
                  <a:pt x="283" y="402"/>
                  <a:pt x="283" y="373"/>
                </a:cubicBezTo>
                <a:cubicBezTo>
                  <a:pt x="283" y="343"/>
                  <a:pt x="259" y="319"/>
                  <a:pt x="229" y="319"/>
                </a:cubicBezTo>
                <a:cubicBezTo>
                  <a:pt x="229" y="319"/>
                  <a:pt x="229" y="319"/>
                  <a:pt x="228" y="319"/>
                </a:cubicBezTo>
                <a:cubicBezTo>
                  <a:pt x="292" y="164"/>
                  <a:pt x="292" y="164"/>
                  <a:pt x="292" y="164"/>
                </a:cubicBezTo>
                <a:cubicBezTo>
                  <a:pt x="390" y="234"/>
                  <a:pt x="390" y="234"/>
                  <a:pt x="390" y="234"/>
                </a:cubicBezTo>
                <a:cubicBezTo>
                  <a:pt x="383" y="243"/>
                  <a:pt x="379" y="254"/>
                  <a:pt x="379" y="267"/>
                </a:cubicBezTo>
                <a:cubicBezTo>
                  <a:pt x="379" y="296"/>
                  <a:pt x="403" y="320"/>
                  <a:pt x="433" y="320"/>
                </a:cubicBezTo>
                <a:cubicBezTo>
                  <a:pt x="462" y="320"/>
                  <a:pt x="486" y="296"/>
                  <a:pt x="486" y="267"/>
                </a:cubicBezTo>
                <a:cubicBezTo>
                  <a:pt x="486" y="237"/>
                  <a:pt x="462" y="213"/>
                  <a:pt x="433" y="213"/>
                </a:cubicBezTo>
                <a:cubicBezTo>
                  <a:pt x="432" y="213"/>
                  <a:pt x="431" y="213"/>
                  <a:pt x="430" y="213"/>
                </a:cubicBezTo>
                <a:cubicBezTo>
                  <a:pt x="506" y="47"/>
                  <a:pt x="506" y="47"/>
                  <a:pt x="506" y="47"/>
                </a:cubicBezTo>
                <a:lnTo>
                  <a:pt x="537" y="139"/>
                </a:lnTo>
                <a:close/>
                <a:moveTo>
                  <a:pt x="229" y="114"/>
                </a:moveTo>
                <a:cubicBezTo>
                  <a:pt x="229" y="97"/>
                  <a:pt x="243" y="84"/>
                  <a:pt x="260" y="84"/>
                </a:cubicBezTo>
                <a:cubicBezTo>
                  <a:pt x="276" y="84"/>
                  <a:pt x="290" y="97"/>
                  <a:pt x="290" y="114"/>
                </a:cubicBezTo>
                <a:cubicBezTo>
                  <a:pt x="290" y="131"/>
                  <a:pt x="276" y="144"/>
                  <a:pt x="260" y="144"/>
                </a:cubicBezTo>
                <a:cubicBezTo>
                  <a:pt x="243" y="144"/>
                  <a:pt x="229" y="131"/>
                  <a:pt x="229" y="114"/>
                </a:cubicBezTo>
                <a:close/>
                <a:moveTo>
                  <a:pt x="50" y="195"/>
                </a:moveTo>
                <a:cubicBezTo>
                  <a:pt x="50" y="179"/>
                  <a:pt x="64" y="165"/>
                  <a:pt x="81" y="165"/>
                </a:cubicBezTo>
                <a:cubicBezTo>
                  <a:pt x="98" y="165"/>
                  <a:pt x="111" y="179"/>
                  <a:pt x="111" y="195"/>
                </a:cubicBezTo>
                <a:cubicBezTo>
                  <a:pt x="111" y="206"/>
                  <a:pt x="106" y="215"/>
                  <a:pt x="98" y="220"/>
                </a:cubicBezTo>
                <a:cubicBezTo>
                  <a:pt x="97" y="221"/>
                  <a:pt x="97" y="221"/>
                  <a:pt x="96" y="222"/>
                </a:cubicBezTo>
                <a:cubicBezTo>
                  <a:pt x="91" y="224"/>
                  <a:pt x="86" y="226"/>
                  <a:pt x="81" y="226"/>
                </a:cubicBezTo>
                <a:cubicBezTo>
                  <a:pt x="64" y="226"/>
                  <a:pt x="50" y="212"/>
                  <a:pt x="50" y="195"/>
                </a:cubicBezTo>
                <a:close/>
                <a:moveTo>
                  <a:pt x="259" y="373"/>
                </a:moveTo>
                <a:cubicBezTo>
                  <a:pt x="259" y="390"/>
                  <a:pt x="246" y="403"/>
                  <a:pt x="229" y="403"/>
                </a:cubicBezTo>
                <a:cubicBezTo>
                  <a:pt x="212" y="403"/>
                  <a:pt x="199" y="390"/>
                  <a:pt x="199" y="373"/>
                </a:cubicBezTo>
                <a:cubicBezTo>
                  <a:pt x="199" y="361"/>
                  <a:pt x="205" y="351"/>
                  <a:pt x="215" y="346"/>
                </a:cubicBezTo>
                <a:cubicBezTo>
                  <a:pt x="215" y="346"/>
                  <a:pt x="216" y="346"/>
                  <a:pt x="216" y="345"/>
                </a:cubicBezTo>
                <a:cubicBezTo>
                  <a:pt x="220" y="343"/>
                  <a:pt x="224" y="342"/>
                  <a:pt x="229" y="342"/>
                </a:cubicBezTo>
                <a:cubicBezTo>
                  <a:pt x="246" y="342"/>
                  <a:pt x="259" y="356"/>
                  <a:pt x="259" y="373"/>
                </a:cubicBezTo>
                <a:close/>
                <a:moveTo>
                  <a:pt x="463" y="267"/>
                </a:moveTo>
                <a:cubicBezTo>
                  <a:pt x="463" y="283"/>
                  <a:pt x="449" y="297"/>
                  <a:pt x="433" y="297"/>
                </a:cubicBezTo>
                <a:cubicBezTo>
                  <a:pt x="416" y="297"/>
                  <a:pt x="402" y="283"/>
                  <a:pt x="402" y="267"/>
                </a:cubicBezTo>
                <a:cubicBezTo>
                  <a:pt x="402" y="257"/>
                  <a:pt x="407" y="249"/>
                  <a:pt x="414" y="243"/>
                </a:cubicBezTo>
                <a:cubicBezTo>
                  <a:pt x="415" y="242"/>
                  <a:pt x="416" y="242"/>
                  <a:pt x="417" y="240"/>
                </a:cubicBezTo>
                <a:cubicBezTo>
                  <a:pt x="422" y="238"/>
                  <a:pt x="427" y="236"/>
                  <a:pt x="433" y="236"/>
                </a:cubicBezTo>
                <a:cubicBezTo>
                  <a:pt x="449" y="236"/>
                  <a:pt x="463" y="250"/>
                  <a:pt x="463" y="267"/>
                </a:cubicBezTo>
                <a:close/>
              </a:path>
            </a:pathLst>
          </a:custGeom>
          <a:solidFill>
            <a:schemeClr val="lt1"/>
          </a:solidFill>
          <a:ln>
            <a:noFill/>
          </a:ln>
        </p:spPr>
        <p:txBody>
          <a:bodyPr spcFirstLastPara="1" wrap="square" lIns="34275" tIns="17125" rIns="34275" bIns="171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24" name="Google Shape;516;p11">
            <a:extLst>
              <a:ext uri="{FF2B5EF4-FFF2-40B4-BE49-F238E27FC236}">
                <a16:creationId xmlns:a16="http://schemas.microsoft.com/office/drawing/2014/main" id="{661FD2F2-ABA6-8852-F109-F33E0C5E749E}"/>
              </a:ext>
            </a:extLst>
          </p:cNvPr>
          <p:cNvSpPr/>
          <p:nvPr/>
        </p:nvSpPr>
        <p:spPr>
          <a:xfrm>
            <a:off x="4625493" y="4717141"/>
            <a:ext cx="326962" cy="510499"/>
          </a:xfrm>
          <a:custGeom>
            <a:avLst/>
            <a:gdLst/>
            <a:ahLst/>
            <a:cxnLst/>
            <a:rect l="l" t="t" r="r" b="b"/>
            <a:pathLst>
              <a:path w="1189" h="1789" extrusionOk="0">
                <a:moveTo>
                  <a:pt x="773" y="567"/>
                </a:moveTo>
                <a:cubicBezTo>
                  <a:pt x="755" y="534"/>
                  <a:pt x="727" y="506"/>
                  <a:pt x="693" y="487"/>
                </a:cubicBezTo>
                <a:cubicBezTo>
                  <a:pt x="679" y="479"/>
                  <a:pt x="664" y="473"/>
                  <a:pt x="649" y="469"/>
                </a:cubicBezTo>
                <a:cubicBezTo>
                  <a:pt x="612" y="458"/>
                  <a:pt x="572" y="458"/>
                  <a:pt x="536" y="469"/>
                </a:cubicBezTo>
                <a:cubicBezTo>
                  <a:pt x="520" y="473"/>
                  <a:pt x="505" y="479"/>
                  <a:pt x="491" y="487"/>
                </a:cubicBezTo>
                <a:cubicBezTo>
                  <a:pt x="457" y="506"/>
                  <a:pt x="430" y="534"/>
                  <a:pt x="411" y="567"/>
                </a:cubicBezTo>
                <a:cubicBezTo>
                  <a:pt x="403" y="582"/>
                  <a:pt x="397" y="597"/>
                  <a:pt x="393" y="612"/>
                </a:cubicBezTo>
                <a:cubicBezTo>
                  <a:pt x="387" y="630"/>
                  <a:pt x="385" y="649"/>
                  <a:pt x="385" y="669"/>
                </a:cubicBezTo>
                <a:cubicBezTo>
                  <a:pt x="385" y="688"/>
                  <a:pt x="387" y="707"/>
                  <a:pt x="392" y="725"/>
                </a:cubicBezTo>
                <a:cubicBezTo>
                  <a:pt x="397" y="740"/>
                  <a:pt x="403" y="755"/>
                  <a:pt x="411" y="770"/>
                </a:cubicBezTo>
                <a:cubicBezTo>
                  <a:pt x="430" y="803"/>
                  <a:pt x="457" y="831"/>
                  <a:pt x="491" y="850"/>
                </a:cubicBezTo>
                <a:cubicBezTo>
                  <a:pt x="505" y="858"/>
                  <a:pt x="520" y="864"/>
                  <a:pt x="535" y="868"/>
                </a:cubicBezTo>
                <a:cubicBezTo>
                  <a:pt x="554" y="873"/>
                  <a:pt x="573" y="876"/>
                  <a:pt x="592" y="876"/>
                </a:cubicBezTo>
                <a:cubicBezTo>
                  <a:pt x="611" y="876"/>
                  <a:pt x="631" y="873"/>
                  <a:pt x="649" y="868"/>
                </a:cubicBezTo>
                <a:cubicBezTo>
                  <a:pt x="664" y="864"/>
                  <a:pt x="679" y="858"/>
                  <a:pt x="693" y="850"/>
                </a:cubicBezTo>
                <a:cubicBezTo>
                  <a:pt x="727" y="831"/>
                  <a:pt x="755" y="804"/>
                  <a:pt x="774" y="770"/>
                </a:cubicBezTo>
                <a:cubicBezTo>
                  <a:pt x="781" y="755"/>
                  <a:pt x="788" y="740"/>
                  <a:pt x="792" y="725"/>
                </a:cubicBezTo>
                <a:cubicBezTo>
                  <a:pt x="797" y="707"/>
                  <a:pt x="800" y="688"/>
                  <a:pt x="800" y="669"/>
                </a:cubicBezTo>
                <a:cubicBezTo>
                  <a:pt x="800" y="649"/>
                  <a:pt x="797" y="630"/>
                  <a:pt x="792" y="612"/>
                </a:cubicBezTo>
                <a:cubicBezTo>
                  <a:pt x="788" y="597"/>
                  <a:pt x="781" y="582"/>
                  <a:pt x="773" y="567"/>
                </a:cubicBezTo>
                <a:close/>
                <a:moveTo>
                  <a:pt x="744" y="712"/>
                </a:moveTo>
                <a:cubicBezTo>
                  <a:pt x="740" y="723"/>
                  <a:pt x="736" y="735"/>
                  <a:pt x="730" y="745"/>
                </a:cubicBezTo>
                <a:cubicBezTo>
                  <a:pt x="715" y="771"/>
                  <a:pt x="694" y="792"/>
                  <a:pt x="669" y="806"/>
                </a:cubicBezTo>
                <a:cubicBezTo>
                  <a:pt x="658" y="812"/>
                  <a:pt x="647" y="817"/>
                  <a:pt x="635" y="820"/>
                </a:cubicBezTo>
                <a:cubicBezTo>
                  <a:pt x="607" y="828"/>
                  <a:pt x="577" y="828"/>
                  <a:pt x="549" y="820"/>
                </a:cubicBezTo>
                <a:cubicBezTo>
                  <a:pt x="538" y="817"/>
                  <a:pt x="526" y="812"/>
                  <a:pt x="515" y="806"/>
                </a:cubicBezTo>
                <a:cubicBezTo>
                  <a:pt x="490" y="792"/>
                  <a:pt x="469" y="771"/>
                  <a:pt x="455" y="745"/>
                </a:cubicBezTo>
                <a:cubicBezTo>
                  <a:pt x="449" y="734"/>
                  <a:pt x="444" y="723"/>
                  <a:pt x="441" y="711"/>
                </a:cubicBezTo>
                <a:cubicBezTo>
                  <a:pt x="437" y="698"/>
                  <a:pt x="435" y="683"/>
                  <a:pt x="435" y="669"/>
                </a:cubicBezTo>
                <a:cubicBezTo>
                  <a:pt x="435" y="654"/>
                  <a:pt x="437" y="640"/>
                  <a:pt x="441" y="625"/>
                </a:cubicBezTo>
                <a:cubicBezTo>
                  <a:pt x="444" y="614"/>
                  <a:pt x="449" y="603"/>
                  <a:pt x="455" y="592"/>
                </a:cubicBezTo>
                <a:cubicBezTo>
                  <a:pt x="469" y="566"/>
                  <a:pt x="490" y="545"/>
                  <a:pt x="515" y="531"/>
                </a:cubicBezTo>
                <a:cubicBezTo>
                  <a:pt x="526" y="525"/>
                  <a:pt x="538" y="520"/>
                  <a:pt x="549" y="517"/>
                </a:cubicBezTo>
                <a:cubicBezTo>
                  <a:pt x="563" y="513"/>
                  <a:pt x="578" y="511"/>
                  <a:pt x="592" y="511"/>
                </a:cubicBezTo>
                <a:cubicBezTo>
                  <a:pt x="607" y="511"/>
                  <a:pt x="621" y="513"/>
                  <a:pt x="635" y="517"/>
                </a:cubicBezTo>
                <a:cubicBezTo>
                  <a:pt x="647" y="520"/>
                  <a:pt x="658" y="525"/>
                  <a:pt x="669" y="531"/>
                </a:cubicBezTo>
                <a:cubicBezTo>
                  <a:pt x="694" y="545"/>
                  <a:pt x="715" y="566"/>
                  <a:pt x="730" y="592"/>
                </a:cubicBezTo>
                <a:cubicBezTo>
                  <a:pt x="736" y="603"/>
                  <a:pt x="740" y="614"/>
                  <a:pt x="744" y="626"/>
                </a:cubicBezTo>
                <a:cubicBezTo>
                  <a:pt x="748" y="640"/>
                  <a:pt x="750" y="654"/>
                  <a:pt x="750" y="669"/>
                </a:cubicBezTo>
                <a:cubicBezTo>
                  <a:pt x="750" y="683"/>
                  <a:pt x="748" y="698"/>
                  <a:pt x="744" y="712"/>
                </a:cubicBezTo>
                <a:close/>
                <a:moveTo>
                  <a:pt x="929" y="575"/>
                </a:moveTo>
                <a:cubicBezTo>
                  <a:pt x="900" y="575"/>
                  <a:pt x="900" y="575"/>
                  <a:pt x="900" y="575"/>
                </a:cubicBezTo>
                <a:cubicBezTo>
                  <a:pt x="894" y="555"/>
                  <a:pt x="886" y="536"/>
                  <a:pt x="876" y="517"/>
                </a:cubicBezTo>
                <a:cubicBezTo>
                  <a:pt x="897" y="496"/>
                  <a:pt x="897" y="496"/>
                  <a:pt x="897" y="496"/>
                </a:cubicBezTo>
                <a:cubicBezTo>
                  <a:pt x="907" y="486"/>
                  <a:pt x="912" y="473"/>
                  <a:pt x="912" y="459"/>
                </a:cubicBezTo>
                <a:cubicBezTo>
                  <a:pt x="912" y="445"/>
                  <a:pt x="907" y="431"/>
                  <a:pt x="897" y="421"/>
                </a:cubicBezTo>
                <a:cubicBezTo>
                  <a:pt x="839" y="364"/>
                  <a:pt x="839" y="364"/>
                  <a:pt x="839" y="364"/>
                </a:cubicBezTo>
                <a:cubicBezTo>
                  <a:pt x="819" y="344"/>
                  <a:pt x="785" y="343"/>
                  <a:pt x="764" y="364"/>
                </a:cubicBezTo>
                <a:cubicBezTo>
                  <a:pt x="744" y="385"/>
                  <a:pt x="744" y="385"/>
                  <a:pt x="744" y="385"/>
                </a:cubicBezTo>
                <a:cubicBezTo>
                  <a:pt x="725" y="375"/>
                  <a:pt x="705" y="367"/>
                  <a:pt x="686" y="361"/>
                </a:cubicBezTo>
                <a:cubicBezTo>
                  <a:pt x="686" y="331"/>
                  <a:pt x="686" y="331"/>
                  <a:pt x="686" y="331"/>
                </a:cubicBezTo>
                <a:cubicBezTo>
                  <a:pt x="686" y="302"/>
                  <a:pt x="662" y="278"/>
                  <a:pt x="633" y="278"/>
                </a:cubicBezTo>
                <a:cubicBezTo>
                  <a:pt x="552" y="278"/>
                  <a:pt x="552" y="278"/>
                  <a:pt x="552" y="278"/>
                </a:cubicBezTo>
                <a:cubicBezTo>
                  <a:pt x="522" y="278"/>
                  <a:pt x="499" y="302"/>
                  <a:pt x="499" y="331"/>
                </a:cubicBezTo>
                <a:cubicBezTo>
                  <a:pt x="499" y="361"/>
                  <a:pt x="499" y="361"/>
                  <a:pt x="499" y="361"/>
                </a:cubicBezTo>
                <a:cubicBezTo>
                  <a:pt x="479" y="367"/>
                  <a:pt x="459" y="375"/>
                  <a:pt x="441" y="385"/>
                </a:cubicBezTo>
                <a:cubicBezTo>
                  <a:pt x="420" y="364"/>
                  <a:pt x="420" y="364"/>
                  <a:pt x="420" y="364"/>
                </a:cubicBezTo>
                <a:cubicBezTo>
                  <a:pt x="399" y="343"/>
                  <a:pt x="366" y="343"/>
                  <a:pt x="345" y="364"/>
                </a:cubicBezTo>
                <a:cubicBezTo>
                  <a:pt x="288" y="421"/>
                  <a:pt x="288" y="421"/>
                  <a:pt x="288" y="421"/>
                </a:cubicBezTo>
                <a:cubicBezTo>
                  <a:pt x="278" y="431"/>
                  <a:pt x="272" y="445"/>
                  <a:pt x="272" y="459"/>
                </a:cubicBezTo>
                <a:cubicBezTo>
                  <a:pt x="272" y="473"/>
                  <a:pt x="278" y="486"/>
                  <a:pt x="288" y="496"/>
                </a:cubicBezTo>
                <a:cubicBezTo>
                  <a:pt x="308" y="517"/>
                  <a:pt x="308" y="517"/>
                  <a:pt x="308" y="517"/>
                </a:cubicBezTo>
                <a:cubicBezTo>
                  <a:pt x="298" y="536"/>
                  <a:pt x="290" y="555"/>
                  <a:pt x="285" y="575"/>
                </a:cubicBezTo>
                <a:cubicBezTo>
                  <a:pt x="255" y="575"/>
                  <a:pt x="255" y="575"/>
                  <a:pt x="255" y="575"/>
                </a:cubicBezTo>
                <a:cubicBezTo>
                  <a:pt x="226" y="575"/>
                  <a:pt x="202" y="599"/>
                  <a:pt x="202" y="628"/>
                </a:cubicBezTo>
                <a:cubicBezTo>
                  <a:pt x="202" y="709"/>
                  <a:pt x="202" y="709"/>
                  <a:pt x="202" y="709"/>
                </a:cubicBezTo>
                <a:cubicBezTo>
                  <a:pt x="202" y="738"/>
                  <a:pt x="226" y="762"/>
                  <a:pt x="255" y="762"/>
                </a:cubicBezTo>
                <a:cubicBezTo>
                  <a:pt x="285" y="762"/>
                  <a:pt x="285" y="762"/>
                  <a:pt x="285" y="762"/>
                </a:cubicBezTo>
                <a:cubicBezTo>
                  <a:pt x="290" y="782"/>
                  <a:pt x="298" y="801"/>
                  <a:pt x="308" y="820"/>
                </a:cubicBezTo>
                <a:cubicBezTo>
                  <a:pt x="288" y="841"/>
                  <a:pt x="288" y="841"/>
                  <a:pt x="288" y="841"/>
                </a:cubicBezTo>
                <a:cubicBezTo>
                  <a:pt x="278" y="851"/>
                  <a:pt x="272" y="864"/>
                  <a:pt x="272" y="878"/>
                </a:cubicBezTo>
                <a:cubicBezTo>
                  <a:pt x="272" y="893"/>
                  <a:pt x="278" y="906"/>
                  <a:pt x="288" y="916"/>
                </a:cubicBezTo>
                <a:cubicBezTo>
                  <a:pt x="345" y="973"/>
                  <a:pt x="345" y="973"/>
                  <a:pt x="345" y="973"/>
                </a:cubicBezTo>
                <a:cubicBezTo>
                  <a:pt x="366" y="994"/>
                  <a:pt x="399" y="994"/>
                  <a:pt x="420" y="973"/>
                </a:cubicBezTo>
                <a:cubicBezTo>
                  <a:pt x="441" y="952"/>
                  <a:pt x="441" y="952"/>
                  <a:pt x="441" y="952"/>
                </a:cubicBezTo>
                <a:cubicBezTo>
                  <a:pt x="459" y="962"/>
                  <a:pt x="479" y="970"/>
                  <a:pt x="499" y="976"/>
                </a:cubicBezTo>
                <a:cubicBezTo>
                  <a:pt x="499" y="1006"/>
                  <a:pt x="499" y="1006"/>
                  <a:pt x="499" y="1006"/>
                </a:cubicBezTo>
                <a:cubicBezTo>
                  <a:pt x="499" y="1035"/>
                  <a:pt x="522" y="1059"/>
                  <a:pt x="552" y="1059"/>
                </a:cubicBezTo>
                <a:cubicBezTo>
                  <a:pt x="633" y="1059"/>
                  <a:pt x="633" y="1059"/>
                  <a:pt x="633" y="1059"/>
                </a:cubicBezTo>
                <a:cubicBezTo>
                  <a:pt x="662" y="1059"/>
                  <a:pt x="686" y="1035"/>
                  <a:pt x="686" y="1006"/>
                </a:cubicBezTo>
                <a:cubicBezTo>
                  <a:pt x="686" y="976"/>
                  <a:pt x="686" y="976"/>
                  <a:pt x="686" y="976"/>
                </a:cubicBezTo>
                <a:cubicBezTo>
                  <a:pt x="705" y="970"/>
                  <a:pt x="725" y="962"/>
                  <a:pt x="744" y="952"/>
                </a:cubicBezTo>
                <a:cubicBezTo>
                  <a:pt x="764" y="973"/>
                  <a:pt x="764" y="973"/>
                  <a:pt x="764" y="973"/>
                </a:cubicBezTo>
                <a:cubicBezTo>
                  <a:pt x="785" y="994"/>
                  <a:pt x="819" y="994"/>
                  <a:pt x="839" y="973"/>
                </a:cubicBezTo>
                <a:cubicBezTo>
                  <a:pt x="897" y="916"/>
                  <a:pt x="897" y="916"/>
                  <a:pt x="897" y="916"/>
                </a:cubicBezTo>
                <a:cubicBezTo>
                  <a:pt x="907" y="906"/>
                  <a:pt x="912" y="892"/>
                  <a:pt x="912" y="878"/>
                </a:cubicBezTo>
                <a:cubicBezTo>
                  <a:pt x="912" y="864"/>
                  <a:pt x="907" y="851"/>
                  <a:pt x="897" y="841"/>
                </a:cubicBezTo>
                <a:cubicBezTo>
                  <a:pt x="876" y="820"/>
                  <a:pt x="876" y="820"/>
                  <a:pt x="876" y="820"/>
                </a:cubicBezTo>
                <a:cubicBezTo>
                  <a:pt x="886" y="801"/>
                  <a:pt x="894" y="782"/>
                  <a:pt x="900" y="762"/>
                </a:cubicBezTo>
                <a:cubicBezTo>
                  <a:pt x="929" y="762"/>
                  <a:pt x="929" y="762"/>
                  <a:pt x="929" y="762"/>
                </a:cubicBezTo>
                <a:cubicBezTo>
                  <a:pt x="959" y="762"/>
                  <a:pt x="982" y="738"/>
                  <a:pt x="982" y="709"/>
                </a:cubicBezTo>
                <a:cubicBezTo>
                  <a:pt x="982" y="628"/>
                  <a:pt x="982" y="628"/>
                  <a:pt x="982" y="628"/>
                </a:cubicBezTo>
                <a:cubicBezTo>
                  <a:pt x="982" y="599"/>
                  <a:pt x="959" y="575"/>
                  <a:pt x="929" y="575"/>
                </a:cubicBezTo>
                <a:close/>
                <a:moveTo>
                  <a:pt x="932" y="709"/>
                </a:moveTo>
                <a:cubicBezTo>
                  <a:pt x="932" y="711"/>
                  <a:pt x="931" y="712"/>
                  <a:pt x="929" y="712"/>
                </a:cubicBezTo>
                <a:cubicBezTo>
                  <a:pt x="880" y="712"/>
                  <a:pt x="880" y="712"/>
                  <a:pt x="880" y="712"/>
                </a:cubicBezTo>
                <a:cubicBezTo>
                  <a:pt x="860" y="714"/>
                  <a:pt x="860" y="714"/>
                  <a:pt x="860" y="714"/>
                </a:cubicBezTo>
                <a:cubicBezTo>
                  <a:pt x="855" y="734"/>
                  <a:pt x="855" y="734"/>
                  <a:pt x="855" y="734"/>
                </a:cubicBezTo>
                <a:cubicBezTo>
                  <a:pt x="855" y="737"/>
                  <a:pt x="854" y="740"/>
                  <a:pt x="853" y="743"/>
                </a:cubicBezTo>
                <a:cubicBezTo>
                  <a:pt x="848" y="763"/>
                  <a:pt x="840" y="782"/>
                  <a:pt x="829" y="801"/>
                </a:cubicBezTo>
                <a:cubicBezTo>
                  <a:pt x="828" y="804"/>
                  <a:pt x="826" y="806"/>
                  <a:pt x="823" y="811"/>
                </a:cubicBezTo>
                <a:cubicBezTo>
                  <a:pt x="813" y="828"/>
                  <a:pt x="813" y="828"/>
                  <a:pt x="813" y="828"/>
                </a:cubicBezTo>
                <a:cubicBezTo>
                  <a:pt x="861" y="876"/>
                  <a:pt x="861" y="876"/>
                  <a:pt x="861" y="876"/>
                </a:cubicBezTo>
                <a:cubicBezTo>
                  <a:pt x="862" y="877"/>
                  <a:pt x="862" y="879"/>
                  <a:pt x="861" y="880"/>
                </a:cubicBezTo>
                <a:cubicBezTo>
                  <a:pt x="804" y="938"/>
                  <a:pt x="804" y="938"/>
                  <a:pt x="804" y="938"/>
                </a:cubicBezTo>
                <a:cubicBezTo>
                  <a:pt x="803" y="939"/>
                  <a:pt x="801" y="939"/>
                  <a:pt x="800" y="938"/>
                </a:cubicBezTo>
                <a:cubicBezTo>
                  <a:pt x="751" y="889"/>
                  <a:pt x="751" y="889"/>
                  <a:pt x="751" y="889"/>
                </a:cubicBezTo>
                <a:cubicBezTo>
                  <a:pt x="732" y="901"/>
                  <a:pt x="732" y="901"/>
                  <a:pt x="732" y="901"/>
                </a:cubicBezTo>
                <a:cubicBezTo>
                  <a:pt x="729" y="903"/>
                  <a:pt x="727" y="904"/>
                  <a:pt x="724" y="906"/>
                </a:cubicBezTo>
                <a:cubicBezTo>
                  <a:pt x="706" y="916"/>
                  <a:pt x="686" y="924"/>
                  <a:pt x="666" y="930"/>
                </a:cubicBezTo>
                <a:cubicBezTo>
                  <a:pt x="663" y="930"/>
                  <a:pt x="660" y="931"/>
                  <a:pt x="655" y="932"/>
                </a:cubicBezTo>
                <a:cubicBezTo>
                  <a:pt x="636" y="937"/>
                  <a:pt x="636" y="937"/>
                  <a:pt x="636" y="937"/>
                </a:cubicBezTo>
                <a:cubicBezTo>
                  <a:pt x="636" y="1006"/>
                  <a:pt x="636" y="1006"/>
                  <a:pt x="636" y="1006"/>
                </a:cubicBezTo>
                <a:cubicBezTo>
                  <a:pt x="636" y="1007"/>
                  <a:pt x="634" y="1008"/>
                  <a:pt x="633" y="1008"/>
                </a:cubicBezTo>
                <a:cubicBezTo>
                  <a:pt x="552" y="1008"/>
                  <a:pt x="552" y="1008"/>
                  <a:pt x="552" y="1008"/>
                </a:cubicBezTo>
                <a:cubicBezTo>
                  <a:pt x="550" y="1008"/>
                  <a:pt x="549" y="1007"/>
                  <a:pt x="549" y="1006"/>
                </a:cubicBezTo>
                <a:cubicBezTo>
                  <a:pt x="549" y="957"/>
                  <a:pt x="549" y="957"/>
                  <a:pt x="549" y="957"/>
                </a:cubicBezTo>
                <a:cubicBezTo>
                  <a:pt x="547" y="936"/>
                  <a:pt x="547" y="936"/>
                  <a:pt x="547" y="936"/>
                </a:cubicBezTo>
                <a:cubicBezTo>
                  <a:pt x="527" y="932"/>
                  <a:pt x="527" y="932"/>
                  <a:pt x="527" y="932"/>
                </a:cubicBezTo>
                <a:cubicBezTo>
                  <a:pt x="524" y="931"/>
                  <a:pt x="521" y="930"/>
                  <a:pt x="518" y="930"/>
                </a:cubicBezTo>
                <a:cubicBezTo>
                  <a:pt x="498" y="924"/>
                  <a:pt x="478" y="916"/>
                  <a:pt x="460" y="906"/>
                </a:cubicBezTo>
                <a:cubicBezTo>
                  <a:pt x="457" y="904"/>
                  <a:pt x="455" y="903"/>
                  <a:pt x="450" y="900"/>
                </a:cubicBezTo>
                <a:cubicBezTo>
                  <a:pt x="433" y="889"/>
                  <a:pt x="433" y="889"/>
                  <a:pt x="433" y="889"/>
                </a:cubicBezTo>
                <a:cubicBezTo>
                  <a:pt x="384" y="938"/>
                  <a:pt x="384" y="938"/>
                  <a:pt x="384" y="938"/>
                </a:cubicBezTo>
                <a:cubicBezTo>
                  <a:pt x="383" y="939"/>
                  <a:pt x="382" y="939"/>
                  <a:pt x="380" y="938"/>
                </a:cubicBezTo>
                <a:cubicBezTo>
                  <a:pt x="323" y="880"/>
                  <a:pt x="323" y="880"/>
                  <a:pt x="323" y="880"/>
                </a:cubicBezTo>
                <a:cubicBezTo>
                  <a:pt x="323" y="876"/>
                  <a:pt x="323" y="876"/>
                  <a:pt x="323" y="876"/>
                </a:cubicBezTo>
                <a:cubicBezTo>
                  <a:pt x="323" y="876"/>
                  <a:pt x="323" y="876"/>
                  <a:pt x="323" y="876"/>
                </a:cubicBezTo>
                <a:cubicBezTo>
                  <a:pt x="372" y="828"/>
                  <a:pt x="372" y="828"/>
                  <a:pt x="372" y="828"/>
                </a:cubicBezTo>
                <a:cubicBezTo>
                  <a:pt x="360" y="808"/>
                  <a:pt x="360" y="808"/>
                  <a:pt x="360" y="808"/>
                </a:cubicBezTo>
                <a:cubicBezTo>
                  <a:pt x="358" y="806"/>
                  <a:pt x="357" y="803"/>
                  <a:pt x="355" y="801"/>
                </a:cubicBezTo>
                <a:cubicBezTo>
                  <a:pt x="345" y="782"/>
                  <a:pt x="337" y="762"/>
                  <a:pt x="331" y="743"/>
                </a:cubicBezTo>
                <a:cubicBezTo>
                  <a:pt x="330" y="740"/>
                  <a:pt x="330" y="737"/>
                  <a:pt x="329" y="734"/>
                </a:cubicBezTo>
                <a:cubicBezTo>
                  <a:pt x="324" y="712"/>
                  <a:pt x="324" y="712"/>
                  <a:pt x="324" y="712"/>
                </a:cubicBezTo>
                <a:cubicBezTo>
                  <a:pt x="255" y="712"/>
                  <a:pt x="255" y="712"/>
                  <a:pt x="255" y="712"/>
                </a:cubicBezTo>
                <a:cubicBezTo>
                  <a:pt x="253" y="712"/>
                  <a:pt x="252" y="711"/>
                  <a:pt x="252" y="709"/>
                </a:cubicBezTo>
                <a:cubicBezTo>
                  <a:pt x="252" y="628"/>
                  <a:pt x="252" y="628"/>
                  <a:pt x="252" y="628"/>
                </a:cubicBezTo>
                <a:cubicBezTo>
                  <a:pt x="252" y="626"/>
                  <a:pt x="253" y="625"/>
                  <a:pt x="255" y="625"/>
                </a:cubicBezTo>
                <a:cubicBezTo>
                  <a:pt x="324" y="625"/>
                  <a:pt x="324" y="625"/>
                  <a:pt x="324" y="625"/>
                </a:cubicBezTo>
                <a:cubicBezTo>
                  <a:pt x="329" y="603"/>
                  <a:pt x="329" y="603"/>
                  <a:pt x="329" y="603"/>
                </a:cubicBezTo>
                <a:cubicBezTo>
                  <a:pt x="330" y="600"/>
                  <a:pt x="330" y="597"/>
                  <a:pt x="331" y="594"/>
                </a:cubicBezTo>
                <a:cubicBezTo>
                  <a:pt x="337" y="575"/>
                  <a:pt x="345" y="555"/>
                  <a:pt x="355" y="536"/>
                </a:cubicBezTo>
                <a:cubicBezTo>
                  <a:pt x="357" y="534"/>
                  <a:pt x="358" y="531"/>
                  <a:pt x="360" y="529"/>
                </a:cubicBezTo>
                <a:cubicBezTo>
                  <a:pt x="372" y="509"/>
                  <a:pt x="372" y="509"/>
                  <a:pt x="372" y="509"/>
                </a:cubicBezTo>
                <a:cubicBezTo>
                  <a:pt x="323" y="461"/>
                  <a:pt x="323" y="461"/>
                  <a:pt x="323" y="461"/>
                </a:cubicBezTo>
                <a:cubicBezTo>
                  <a:pt x="323" y="457"/>
                  <a:pt x="323" y="457"/>
                  <a:pt x="323" y="457"/>
                </a:cubicBezTo>
                <a:cubicBezTo>
                  <a:pt x="323" y="457"/>
                  <a:pt x="323" y="457"/>
                  <a:pt x="323" y="457"/>
                </a:cubicBezTo>
                <a:cubicBezTo>
                  <a:pt x="380" y="400"/>
                  <a:pt x="380" y="400"/>
                  <a:pt x="380" y="400"/>
                </a:cubicBezTo>
                <a:cubicBezTo>
                  <a:pt x="382" y="398"/>
                  <a:pt x="383" y="398"/>
                  <a:pt x="384" y="400"/>
                </a:cubicBezTo>
                <a:cubicBezTo>
                  <a:pt x="419" y="434"/>
                  <a:pt x="419" y="434"/>
                  <a:pt x="419" y="434"/>
                </a:cubicBezTo>
                <a:cubicBezTo>
                  <a:pt x="435" y="447"/>
                  <a:pt x="435" y="447"/>
                  <a:pt x="435" y="447"/>
                </a:cubicBezTo>
                <a:cubicBezTo>
                  <a:pt x="452" y="436"/>
                  <a:pt x="452" y="436"/>
                  <a:pt x="452" y="436"/>
                </a:cubicBezTo>
                <a:cubicBezTo>
                  <a:pt x="455" y="435"/>
                  <a:pt x="457" y="433"/>
                  <a:pt x="460" y="432"/>
                </a:cubicBezTo>
                <a:cubicBezTo>
                  <a:pt x="478" y="421"/>
                  <a:pt x="498" y="413"/>
                  <a:pt x="518" y="408"/>
                </a:cubicBezTo>
                <a:cubicBezTo>
                  <a:pt x="521" y="407"/>
                  <a:pt x="524" y="406"/>
                  <a:pt x="530" y="405"/>
                </a:cubicBezTo>
                <a:cubicBezTo>
                  <a:pt x="549" y="400"/>
                  <a:pt x="549" y="400"/>
                  <a:pt x="549" y="400"/>
                </a:cubicBezTo>
                <a:cubicBezTo>
                  <a:pt x="549" y="331"/>
                  <a:pt x="549" y="331"/>
                  <a:pt x="549" y="331"/>
                </a:cubicBezTo>
                <a:cubicBezTo>
                  <a:pt x="549" y="330"/>
                  <a:pt x="550" y="329"/>
                  <a:pt x="552" y="329"/>
                </a:cubicBezTo>
                <a:cubicBezTo>
                  <a:pt x="633" y="329"/>
                  <a:pt x="633" y="329"/>
                  <a:pt x="633" y="329"/>
                </a:cubicBezTo>
                <a:cubicBezTo>
                  <a:pt x="634" y="329"/>
                  <a:pt x="636" y="330"/>
                  <a:pt x="636" y="331"/>
                </a:cubicBezTo>
                <a:cubicBezTo>
                  <a:pt x="636" y="380"/>
                  <a:pt x="636" y="380"/>
                  <a:pt x="636" y="380"/>
                </a:cubicBezTo>
                <a:cubicBezTo>
                  <a:pt x="638" y="401"/>
                  <a:pt x="638" y="401"/>
                  <a:pt x="638" y="401"/>
                </a:cubicBezTo>
                <a:cubicBezTo>
                  <a:pt x="657" y="405"/>
                  <a:pt x="657" y="405"/>
                  <a:pt x="657" y="405"/>
                </a:cubicBezTo>
                <a:cubicBezTo>
                  <a:pt x="660" y="406"/>
                  <a:pt x="663" y="407"/>
                  <a:pt x="666" y="408"/>
                </a:cubicBezTo>
                <a:cubicBezTo>
                  <a:pt x="686" y="413"/>
                  <a:pt x="706" y="421"/>
                  <a:pt x="724" y="432"/>
                </a:cubicBezTo>
                <a:cubicBezTo>
                  <a:pt x="727" y="433"/>
                  <a:pt x="729" y="434"/>
                  <a:pt x="732" y="436"/>
                </a:cubicBezTo>
                <a:cubicBezTo>
                  <a:pt x="751" y="448"/>
                  <a:pt x="751" y="448"/>
                  <a:pt x="751" y="448"/>
                </a:cubicBezTo>
                <a:cubicBezTo>
                  <a:pt x="800" y="400"/>
                  <a:pt x="800" y="400"/>
                  <a:pt x="800" y="400"/>
                </a:cubicBezTo>
                <a:cubicBezTo>
                  <a:pt x="801" y="399"/>
                  <a:pt x="803" y="398"/>
                  <a:pt x="804" y="400"/>
                </a:cubicBezTo>
                <a:cubicBezTo>
                  <a:pt x="861" y="457"/>
                  <a:pt x="861" y="457"/>
                  <a:pt x="861" y="457"/>
                </a:cubicBezTo>
                <a:cubicBezTo>
                  <a:pt x="862" y="458"/>
                  <a:pt x="862" y="460"/>
                  <a:pt x="861" y="461"/>
                </a:cubicBezTo>
                <a:cubicBezTo>
                  <a:pt x="827" y="495"/>
                  <a:pt x="827" y="495"/>
                  <a:pt x="827" y="495"/>
                </a:cubicBezTo>
                <a:cubicBezTo>
                  <a:pt x="814" y="512"/>
                  <a:pt x="814" y="512"/>
                  <a:pt x="814" y="512"/>
                </a:cubicBezTo>
                <a:cubicBezTo>
                  <a:pt x="825" y="529"/>
                  <a:pt x="825" y="529"/>
                  <a:pt x="825" y="529"/>
                </a:cubicBezTo>
                <a:cubicBezTo>
                  <a:pt x="826" y="531"/>
                  <a:pt x="828" y="534"/>
                  <a:pt x="829" y="536"/>
                </a:cubicBezTo>
                <a:cubicBezTo>
                  <a:pt x="840" y="555"/>
                  <a:pt x="848" y="574"/>
                  <a:pt x="853" y="595"/>
                </a:cubicBezTo>
                <a:cubicBezTo>
                  <a:pt x="854" y="598"/>
                  <a:pt x="855" y="601"/>
                  <a:pt x="856" y="606"/>
                </a:cubicBezTo>
                <a:cubicBezTo>
                  <a:pt x="861" y="625"/>
                  <a:pt x="861" y="625"/>
                  <a:pt x="861" y="625"/>
                </a:cubicBezTo>
                <a:cubicBezTo>
                  <a:pt x="929" y="625"/>
                  <a:pt x="929" y="625"/>
                  <a:pt x="929" y="625"/>
                </a:cubicBezTo>
                <a:cubicBezTo>
                  <a:pt x="931" y="625"/>
                  <a:pt x="932" y="626"/>
                  <a:pt x="932" y="628"/>
                </a:cubicBezTo>
                <a:lnTo>
                  <a:pt x="932" y="709"/>
                </a:lnTo>
                <a:close/>
                <a:moveTo>
                  <a:pt x="1160" y="459"/>
                </a:moveTo>
                <a:cubicBezTo>
                  <a:pt x="1102" y="213"/>
                  <a:pt x="884" y="29"/>
                  <a:pt x="630" y="11"/>
                </a:cubicBezTo>
                <a:cubicBezTo>
                  <a:pt x="465" y="0"/>
                  <a:pt x="307" y="55"/>
                  <a:pt x="187" y="168"/>
                </a:cubicBezTo>
                <a:cubicBezTo>
                  <a:pt x="68" y="279"/>
                  <a:pt x="0" y="436"/>
                  <a:pt x="0" y="598"/>
                </a:cubicBezTo>
                <a:cubicBezTo>
                  <a:pt x="0" y="679"/>
                  <a:pt x="16" y="757"/>
                  <a:pt x="47" y="830"/>
                </a:cubicBezTo>
                <a:cubicBezTo>
                  <a:pt x="49" y="835"/>
                  <a:pt x="49" y="835"/>
                  <a:pt x="49" y="835"/>
                </a:cubicBezTo>
                <a:cubicBezTo>
                  <a:pt x="50" y="836"/>
                  <a:pt x="50" y="836"/>
                  <a:pt x="50" y="836"/>
                </a:cubicBezTo>
                <a:cubicBezTo>
                  <a:pt x="59" y="851"/>
                  <a:pt x="82" y="891"/>
                  <a:pt x="110" y="941"/>
                </a:cubicBezTo>
                <a:cubicBezTo>
                  <a:pt x="155" y="1021"/>
                  <a:pt x="214" y="1128"/>
                  <a:pt x="237" y="1179"/>
                </a:cubicBezTo>
                <a:cubicBezTo>
                  <a:pt x="249" y="1207"/>
                  <a:pt x="272" y="1272"/>
                  <a:pt x="302" y="1361"/>
                </a:cubicBezTo>
                <a:cubicBezTo>
                  <a:pt x="308" y="1379"/>
                  <a:pt x="320" y="1395"/>
                  <a:pt x="335" y="1406"/>
                </a:cubicBezTo>
                <a:cubicBezTo>
                  <a:pt x="335" y="1464"/>
                  <a:pt x="335" y="1464"/>
                  <a:pt x="335" y="1464"/>
                </a:cubicBezTo>
                <a:cubicBezTo>
                  <a:pt x="335" y="1515"/>
                  <a:pt x="335" y="1515"/>
                  <a:pt x="335" y="1515"/>
                </a:cubicBezTo>
                <a:cubicBezTo>
                  <a:pt x="335" y="1556"/>
                  <a:pt x="335" y="1556"/>
                  <a:pt x="335" y="1556"/>
                </a:cubicBezTo>
                <a:cubicBezTo>
                  <a:pt x="335" y="1606"/>
                  <a:pt x="335" y="1606"/>
                  <a:pt x="335" y="1606"/>
                </a:cubicBezTo>
                <a:cubicBezTo>
                  <a:pt x="335" y="1616"/>
                  <a:pt x="335" y="1616"/>
                  <a:pt x="335" y="1616"/>
                </a:cubicBezTo>
                <a:cubicBezTo>
                  <a:pt x="335" y="1649"/>
                  <a:pt x="355" y="1678"/>
                  <a:pt x="383" y="1690"/>
                </a:cubicBezTo>
                <a:cubicBezTo>
                  <a:pt x="389" y="1745"/>
                  <a:pt x="435" y="1789"/>
                  <a:pt x="491" y="1789"/>
                </a:cubicBezTo>
                <a:cubicBezTo>
                  <a:pt x="685" y="1789"/>
                  <a:pt x="685" y="1789"/>
                  <a:pt x="685" y="1789"/>
                </a:cubicBezTo>
                <a:cubicBezTo>
                  <a:pt x="741" y="1789"/>
                  <a:pt x="787" y="1745"/>
                  <a:pt x="793" y="1690"/>
                </a:cubicBezTo>
                <a:cubicBezTo>
                  <a:pt x="821" y="1678"/>
                  <a:pt x="841" y="1649"/>
                  <a:pt x="841" y="1616"/>
                </a:cubicBezTo>
                <a:cubicBezTo>
                  <a:pt x="841" y="1606"/>
                  <a:pt x="841" y="1606"/>
                  <a:pt x="841" y="1606"/>
                </a:cubicBezTo>
                <a:cubicBezTo>
                  <a:pt x="841" y="1556"/>
                  <a:pt x="841" y="1556"/>
                  <a:pt x="841" y="1556"/>
                </a:cubicBezTo>
                <a:cubicBezTo>
                  <a:pt x="841" y="1515"/>
                  <a:pt x="841" y="1515"/>
                  <a:pt x="841" y="1515"/>
                </a:cubicBezTo>
                <a:cubicBezTo>
                  <a:pt x="841" y="1464"/>
                  <a:pt x="841" y="1464"/>
                  <a:pt x="841" y="1464"/>
                </a:cubicBezTo>
                <a:cubicBezTo>
                  <a:pt x="841" y="1406"/>
                  <a:pt x="841" y="1406"/>
                  <a:pt x="841" y="1406"/>
                </a:cubicBezTo>
                <a:cubicBezTo>
                  <a:pt x="856" y="1395"/>
                  <a:pt x="868" y="1379"/>
                  <a:pt x="874" y="1361"/>
                </a:cubicBezTo>
                <a:cubicBezTo>
                  <a:pt x="895" y="1298"/>
                  <a:pt x="924" y="1215"/>
                  <a:pt x="940" y="1179"/>
                </a:cubicBezTo>
                <a:cubicBezTo>
                  <a:pt x="962" y="1128"/>
                  <a:pt x="1020" y="1022"/>
                  <a:pt x="1057" y="956"/>
                </a:cubicBezTo>
                <a:cubicBezTo>
                  <a:pt x="1068" y="956"/>
                  <a:pt x="1068" y="956"/>
                  <a:pt x="1068" y="956"/>
                </a:cubicBezTo>
                <a:cubicBezTo>
                  <a:pt x="1068" y="937"/>
                  <a:pt x="1068" y="937"/>
                  <a:pt x="1068" y="937"/>
                </a:cubicBezTo>
                <a:cubicBezTo>
                  <a:pt x="1095" y="889"/>
                  <a:pt x="1118" y="850"/>
                  <a:pt x="1125" y="837"/>
                </a:cubicBezTo>
                <a:cubicBezTo>
                  <a:pt x="1126" y="836"/>
                  <a:pt x="1127" y="834"/>
                  <a:pt x="1127" y="833"/>
                </a:cubicBezTo>
                <a:cubicBezTo>
                  <a:pt x="1132" y="828"/>
                  <a:pt x="1132" y="828"/>
                  <a:pt x="1132" y="828"/>
                </a:cubicBezTo>
                <a:cubicBezTo>
                  <a:pt x="1132" y="822"/>
                  <a:pt x="1132" y="822"/>
                  <a:pt x="1132" y="822"/>
                </a:cubicBezTo>
                <a:cubicBezTo>
                  <a:pt x="1180" y="707"/>
                  <a:pt x="1189" y="582"/>
                  <a:pt x="1160" y="459"/>
                </a:cubicBezTo>
                <a:close/>
                <a:moveTo>
                  <a:pt x="685" y="1738"/>
                </a:moveTo>
                <a:cubicBezTo>
                  <a:pt x="491" y="1738"/>
                  <a:pt x="491" y="1738"/>
                  <a:pt x="491" y="1738"/>
                </a:cubicBezTo>
                <a:cubicBezTo>
                  <a:pt x="465" y="1738"/>
                  <a:pt x="443" y="1721"/>
                  <a:pt x="435" y="1697"/>
                </a:cubicBezTo>
                <a:cubicBezTo>
                  <a:pt x="741" y="1697"/>
                  <a:pt x="741" y="1697"/>
                  <a:pt x="741" y="1697"/>
                </a:cubicBezTo>
                <a:cubicBezTo>
                  <a:pt x="734" y="1721"/>
                  <a:pt x="711" y="1738"/>
                  <a:pt x="685" y="1738"/>
                </a:cubicBezTo>
                <a:close/>
                <a:moveTo>
                  <a:pt x="791" y="1616"/>
                </a:moveTo>
                <a:cubicBezTo>
                  <a:pt x="791" y="1633"/>
                  <a:pt x="777" y="1647"/>
                  <a:pt x="761" y="1647"/>
                </a:cubicBezTo>
                <a:cubicBezTo>
                  <a:pt x="416" y="1647"/>
                  <a:pt x="416" y="1647"/>
                  <a:pt x="416" y="1647"/>
                </a:cubicBezTo>
                <a:cubicBezTo>
                  <a:pt x="399" y="1647"/>
                  <a:pt x="385" y="1633"/>
                  <a:pt x="385" y="1616"/>
                </a:cubicBezTo>
                <a:cubicBezTo>
                  <a:pt x="385" y="1606"/>
                  <a:pt x="385" y="1606"/>
                  <a:pt x="385" y="1606"/>
                </a:cubicBezTo>
                <a:cubicBezTo>
                  <a:pt x="791" y="1606"/>
                  <a:pt x="791" y="1606"/>
                  <a:pt x="791" y="1606"/>
                </a:cubicBezTo>
                <a:lnTo>
                  <a:pt x="791" y="1616"/>
                </a:lnTo>
                <a:close/>
                <a:moveTo>
                  <a:pt x="791" y="1556"/>
                </a:moveTo>
                <a:cubicBezTo>
                  <a:pt x="385" y="1556"/>
                  <a:pt x="385" y="1556"/>
                  <a:pt x="385" y="1556"/>
                </a:cubicBezTo>
                <a:cubicBezTo>
                  <a:pt x="385" y="1515"/>
                  <a:pt x="385" y="1515"/>
                  <a:pt x="385" y="1515"/>
                </a:cubicBezTo>
                <a:cubicBezTo>
                  <a:pt x="791" y="1515"/>
                  <a:pt x="791" y="1515"/>
                  <a:pt x="791" y="1515"/>
                </a:cubicBezTo>
                <a:lnTo>
                  <a:pt x="791" y="1556"/>
                </a:lnTo>
                <a:close/>
                <a:moveTo>
                  <a:pt x="791" y="1423"/>
                </a:moveTo>
                <a:cubicBezTo>
                  <a:pt x="791" y="1464"/>
                  <a:pt x="791" y="1464"/>
                  <a:pt x="791" y="1464"/>
                </a:cubicBezTo>
                <a:cubicBezTo>
                  <a:pt x="385" y="1464"/>
                  <a:pt x="385" y="1464"/>
                  <a:pt x="385" y="1464"/>
                </a:cubicBezTo>
                <a:cubicBezTo>
                  <a:pt x="385" y="1423"/>
                  <a:pt x="385" y="1423"/>
                  <a:pt x="385" y="1423"/>
                </a:cubicBezTo>
                <a:cubicBezTo>
                  <a:pt x="389" y="1423"/>
                  <a:pt x="389" y="1423"/>
                  <a:pt x="389" y="1423"/>
                </a:cubicBezTo>
                <a:cubicBezTo>
                  <a:pt x="787" y="1423"/>
                  <a:pt x="787" y="1423"/>
                  <a:pt x="787" y="1423"/>
                </a:cubicBezTo>
                <a:lnTo>
                  <a:pt x="791" y="1423"/>
                </a:lnTo>
                <a:close/>
                <a:moveTo>
                  <a:pt x="1084" y="807"/>
                </a:moveTo>
                <a:cubicBezTo>
                  <a:pt x="1082" y="811"/>
                  <a:pt x="1082" y="811"/>
                  <a:pt x="1082" y="811"/>
                </a:cubicBezTo>
                <a:cubicBezTo>
                  <a:pt x="1074" y="825"/>
                  <a:pt x="1053" y="861"/>
                  <a:pt x="1028" y="906"/>
                </a:cubicBezTo>
                <a:cubicBezTo>
                  <a:pt x="1021" y="919"/>
                  <a:pt x="1021" y="919"/>
                  <a:pt x="1021" y="919"/>
                </a:cubicBezTo>
                <a:cubicBezTo>
                  <a:pt x="984" y="984"/>
                  <a:pt x="918" y="1102"/>
                  <a:pt x="894" y="1158"/>
                </a:cubicBezTo>
                <a:cubicBezTo>
                  <a:pt x="877" y="1197"/>
                  <a:pt x="848" y="1281"/>
                  <a:pt x="826" y="1345"/>
                </a:cubicBezTo>
                <a:cubicBezTo>
                  <a:pt x="821" y="1362"/>
                  <a:pt x="805" y="1373"/>
                  <a:pt x="787" y="1373"/>
                </a:cubicBezTo>
                <a:cubicBezTo>
                  <a:pt x="389" y="1373"/>
                  <a:pt x="389" y="1373"/>
                  <a:pt x="389" y="1373"/>
                </a:cubicBezTo>
                <a:cubicBezTo>
                  <a:pt x="371" y="1373"/>
                  <a:pt x="355" y="1362"/>
                  <a:pt x="350" y="1345"/>
                </a:cubicBezTo>
                <a:cubicBezTo>
                  <a:pt x="328" y="1281"/>
                  <a:pt x="299" y="1197"/>
                  <a:pt x="282" y="1159"/>
                </a:cubicBezTo>
                <a:cubicBezTo>
                  <a:pt x="259" y="1106"/>
                  <a:pt x="200" y="998"/>
                  <a:pt x="154" y="916"/>
                </a:cubicBezTo>
                <a:cubicBezTo>
                  <a:pt x="125" y="865"/>
                  <a:pt x="101" y="823"/>
                  <a:pt x="94" y="811"/>
                </a:cubicBezTo>
                <a:cubicBezTo>
                  <a:pt x="92" y="808"/>
                  <a:pt x="92" y="808"/>
                  <a:pt x="92" y="808"/>
                </a:cubicBezTo>
                <a:cubicBezTo>
                  <a:pt x="64" y="742"/>
                  <a:pt x="50" y="671"/>
                  <a:pt x="50" y="598"/>
                </a:cubicBezTo>
                <a:cubicBezTo>
                  <a:pt x="50" y="450"/>
                  <a:pt x="112" y="306"/>
                  <a:pt x="221" y="205"/>
                </a:cubicBezTo>
                <a:cubicBezTo>
                  <a:pt x="331" y="102"/>
                  <a:pt x="476" y="51"/>
                  <a:pt x="627" y="62"/>
                </a:cubicBezTo>
                <a:cubicBezTo>
                  <a:pt x="859" y="78"/>
                  <a:pt x="1058" y="246"/>
                  <a:pt x="1111" y="471"/>
                </a:cubicBezTo>
                <a:cubicBezTo>
                  <a:pt x="1138" y="584"/>
                  <a:pt x="1129" y="701"/>
                  <a:pt x="1084" y="807"/>
                </a:cubicBezTo>
                <a:close/>
              </a:path>
            </a:pathLst>
          </a:custGeom>
          <a:solidFill>
            <a:schemeClr val="lt1"/>
          </a:solidFill>
          <a:ln>
            <a:noFill/>
          </a:ln>
        </p:spPr>
        <p:txBody>
          <a:bodyPr spcFirstLastPara="1" wrap="square" lIns="34275" tIns="17125" rIns="34275" bIns="171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25" name="Google Shape;517;p11">
            <a:extLst>
              <a:ext uri="{FF2B5EF4-FFF2-40B4-BE49-F238E27FC236}">
                <a16:creationId xmlns:a16="http://schemas.microsoft.com/office/drawing/2014/main" id="{5FA5BC1F-41D0-26FD-A488-52CB067F4244}"/>
              </a:ext>
            </a:extLst>
          </p:cNvPr>
          <p:cNvSpPr/>
          <p:nvPr/>
        </p:nvSpPr>
        <p:spPr>
          <a:xfrm>
            <a:off x="5850465" y="3445335"/>
            <a:ext cx="503139" cy="409044"/>
          </a:xfrm>
          <a:custGeom>
            <a:avLst/>
            <a:gdLst/>
            <a:ahLst/>
            <a:cxnLst/>
            <a:rect l="l" t="t" r="r" b="b"/>
            <a:pathLst>
              <a:path w="1829" h="1433" extrusionOk="0">
                <a:moveTo>
                  <a:pt x="1090" y="844"/>
                </a:moveTo>
                <a:cubicBezTo>
                  <a:pt x="1299" y="1054"/>
                  <a:pt x="1299" y="1054"/>
                  <a:pt x="1299" y="1054"/>
                </a:cubicBezTo>
                <a:cubicBezTo>
                  <a:pt x="1264" y="1089"/>
                  <a:pt x="1264" y="1089"/>
                  <a:pt x="1264" y="1089"/>
                </a:cubicBezTo>
                <a:cubicBezTo>
                  <a:pt x="1054" y="880"/>
                  <a:pt x="1054" y="880"/>
                  <a:pt x="1054" y="880"/>
                </a:cubicBezTo>
                <a:lnTo>
                  <a:pt x="1090" y="844"/>
                </a:lnTo>
                <a:close/>
                <a:moveTo>
                  <a:pt x="949" y="984"/>
                </a:moveTo>
                <a:cubicBezTo>
                  <a:pt x="1211" y="1247"/>
                  <a:pt x="1211" y="1247"/>
                  <a:pt x="1211" y="1247"/>
                </a:cubicBezTo>
                <a:cubicBezTo>
                  <a:pt x="1247" y="1211"/>
                  <a:pt x="1247" y="1211"/>
                  <a:pt x="1247" y="1211"/>
                </a:cubicBezTo>
                <a:cubicBezTo>
                  <a:pt x="985" y="949"/>
                  <a:pt x="985" y="949"/>
                  <a:pt x="985" y="949"/>
                </a:cubicBezTo>
                <a:lnTo>
                  <a:pt x="949" y="984"/>
                </a:lnTo>
                <a:close/>
                <a:moveTo>
                  <a:pt x="1596" y="687"/>
                </a:moveTo>
                <a:cubicBezTo>
                  <a:pt x="1370" y="914"/>
                  <a:pt x="1370" y="914"/>
                  <a:pt x="1370" y="914"/>
                </a:cubicBezTo>
                <a:cubicBezTo>
                  <a:pt x="1404" y="949"/>
                  <a:pt x="1404" y="949"/>
                  <a:pt x="1404" y="949"/>
                </a:cubicBezTo>
                <a:cubicBezTo>
                  <a:pt x="1423" y="968"/>
                  <a:pt x="1433" y="993"/>
                  <a:pt x="1433" y="1019"/>
                </a:cubicBezTo>
                <a:cubicBezTo>
                  <a:pt x="1433" y="1046"/>
                  <a:pt x="1423" y="1071"/>
                  <a:pt x="1404" y="1089"/>
                </a:cubicBezTo>
                <a:cubicBezTo>
                  <a:pt x="1392" y="1102"/>
                  <a:pt x="1376" y="1111"/>
                  <a:pt x="1360" y="1115"/>
                </a:cubicBezTo>
                <a:cubicBezTo>
                  <a:pt x="1373" y="1132"/>
                  <a:pt x="1381" y="1154"/>
                  <a:pt x="1381" y="1176"/>
                </a:cubicBezTo>
                <a:cubicBezTo>
                  <a:pt x="1381" y="1203"/>
                  <a:pt x="1371" y="1228"/>
                  <a:pt x="1352" y="1247"/>
                </a:cubicBezTo>
                <a:cubicBezTo>
                  <a:pt x="1332" y="1267"/>
                  <a:pt x="1304" y="1277"/>
                  <a:pt x="1276" y="1276"/>
                </a:cubicBezTo>
                <a:cubicBezTo>
                  <a:pt x="1277" y="1303"/>
                  <a:pt x="1268" y="1331"/>
                  <a:pt x="1247" y="1352"/>
                </a:cubicBezTo>
                <a:cubicBezTo>
                  <a:pt x="1228" y="1371"/>
                  <a:pt x="1202" y="1381"/>
                  <a:pt x="1177" y="1381"/>
                </a:cubicBezTo>
                <a:cubicBezTo>
                  <a:pt x="1155" y="1381"/>
                  <a:pt x="1133" y="1373"/>
                  <a:pt x="1115" y="1359"/>
                </a:cubicBezTo>
                <a:cubicBezTo>
                  <a:pt x="1111" y="1376"/>
                  <a:pt x="1102" y="1392"/>
                  <a:pt x="1089" y="1404"/>
                </a:cubicBezTo>
                <a:cubicBezTo>
                  <a:pt x="1071" y="1423"/>
                  <a:pt x="1046" y="1433"/>
                  <a:pt x="1019" y="1433"/>
                </a:cubicBezTo>
                <a:cubicBezTo>
                  <a:pt x="993" y="1433"/>
                  <a:pt x="968" y="1423"/>
                  <a:pt x="949" y="1404"/>
                </a:cubicBezTo>
                <a:cubicBezTo>
                  <a:pt x="914" y="1369"/>
                  <a:pt x="914" y="1369"/>
                  <a:pt x="914" y="1369"/>
                </a:cubicBezTo>
                <a:cubicBezTo>
                  <a:pt x="880" y="1404"/>
                  <a:pt x="880" y="1404"/>
                  <a:pt x="880" y="1404"/>
                </a:cubicBezTo>
                <a:cubicBezTo>
                  <a:pt x="861" y="1423"/>
                  <a:pt x="836" y="1433"/>
                  <a:pt x="809" y="1433"/>
                </a:cubicBezTo>
                <a:cubicBezTo>
                  <a:pt x="783" y="1433"/>
                  <a:pt x="758" y="1423"/>
                  <a:pt x="739" y="1404"/>
                </a:cubicBezTo>
                <a:cubicBezTo>
                  <a:pt x="727" y="1391"/>
                  <a:pt x="718" y="1376"/>
                  <a:pt x="714" y="1359"/>
                </a:cubicBezTo>
                <a:cubicBezTo>
                  <a:pt x="696" y="1373"/>
                  <a:pt x="674" y="1381"/>
                  <a:pt x="652" y="1381"/>
                </a:cubicBezTo>
                <a:cubicBezTo>
                  <a:pt x="627" y="1381"/>
                  <a:pt x="601" y="1371"/>
                  <a:pt x="582" y="1352"/>
                </a:cubicBezTo>
                <a:cubicBezTo>
                  <a:pt x="563" y="1333"/>
                  <a:pt x="553" y="1308"/>
                  <a:pt x="553" y="1281"/>
                </a:cubicBezTo>
                <a:cubicBezTo>
                  <a:pt x="553" y="1279"/>
                  <a:pt x="553" y="1277"/>
                  <a:pt x="554" y="1275"/>
                </a:cubicBezTo>
                <a:cubicBezTo>
                  <a:pt x="551" y="1275"/>
                  <a:pt x="549" y="1276"/>
                  <a:pt x="547" y="1276"/>
                </a:cubicBezTo>
                <a:cubicBezTo>
                  <a:pt x="521" y="1276"/>
                  <a:pt x="496" y="1265"/>
                  <a:pt x="477" y="1247"/>
                </a:cubicBezTo>
                <a:cubicBezTo>
                  <a:pt x="458" y="1228"/>
                  <a:pt x="448" y="1203"/>
                  <a:pt x="448" y="1177"/>
                </a:cubicBezTo>
                <a:cubicBezTo>
                  <a:pt x="448" y="1154"/>
                  <a:pt x="456" y="1132"/>
                  <a:pt x="470" y="1115"/>
                </a:cubicBezTo>
                <a:cubicBezTo>
                  <a:pt x="453" y="1111"/>
                  <a:pt x="437" y="1102"/>
                  <a:pt x="424" y="1089"/>
                </a:cubicBezTo>
                <a:cubicBezTo>
                  <a:pt x="406" y="1071"/>
                  <a:pt x="395" y="1046"/>
                  <a:pt x="395" y="1019"/>
                </a:cubicBezTo>
                <a:cubicBezTo>
                  <a:pt x="395" y="993"/>
                  <a:pt x="406" y="968"/>
                  <a:pt x="424" y="949"/>
                </a:cubicBezTo>
                <a:cubicBezTo>
                  <a:pt x="459" y="914"/>
                  <a:pt x="459" y="914"/>
                  <a:pt x="459" y="914"/>
                </a:cubicBezTo>
                <a:cubicBezTo>
                  <a:pt x="232" y="687"/>
                  <a:pt x="232" y="687"/>
                  <a:pt x="232" y="687"/>
                </a:cubicBezTo>
                <a:cubicBezTo>
                  <a:pt x="193" y="727"/>
                  <a:pt x="193" y="727"/>
                  <a:pt x="193" y="727"/>
                </a:cubicBezTo>
                <a:cubicBezTo>
                  <a:pt x="0" y="534"/>
                  <a:pt x="0" y="534"/>
                  <a:pt x="0" y="534"/>
                </a:cubicBezTo>
                <a:cubicBezTo>
                  <a:pt x="534" y="0"/>
                  <a:pt x="534" y="0"/>
                  <a:pt x="534" y="0"/>
                </a:cubicBezTo>
                <a:cubicBezTo>
                  <a:pt x="727" y="193"/>
                  <a:pt x="727" y="193"/>
                  <a:pt x="727" y="193"/>
                </a:cubicBezTo>
                <a:cubicBezTo>
                  <a:pt x="688" y="232"/>
                  <a:pt x="688" y="232"/>
                  <a:pt x="688" y="232"/>
                </a:cubicBezTo>
                <a:cubicBezTo>
                  <a:pt x="914" y="459"/>
                  <a:pt x="914" y="459"/>
                  <a:pt x="914" y="459"/>
                </a:cubicBezTo>
                <a:cubicBezTo>
                  <a:pt x="1141" y="232"/>
                  <a:pt x="1141" y="232"/>
                  <a:pt x="1141" y="232"/>
                </a:cubicBezTo>
                <a:cubicBezTo>
                  <a:pt x="1102" y="193"/>
                  <a:pt x="1102" y="193"/>
                  <a:pt x="1102" y="193"/>
                </a:cubicBezTo>
                <a:cubicBezTo>
                  <a:pt x="1295" y="0"/>
                  <a:pt x="1295" y="0"/>
                  <a:pt x="1295" y="0"/>
                </a:cubicBezTo>
                <a:cubicBezTo>
                  <a:pt x="1829" y="534"/>
                  <a:pt x="1829" y="534"/>
                  <a:pt x="1829" y="534"/>
                </a:cubicBezTo>
                <a:cubicBezTo>
                  <a:pt x="1636" y="727"/>
                  <a:pt x="1636" y="727"/>
                  <a:pt x="1636" y="727"/>
                </a:cubicBezTo>
                <a:lnTo>
                  <a:pt x="1596" y="687"/>
                </a:lnTo>
                <a:close/>
                <a:moveTo>
                  <a:pt x="193" y="656"/>
                </a:moveTo>
                <a:cubicBezTo>
                  <a:pt x="656" y="193"/>
                  <a:pt x="656" y="193"/>
                  <a:pt x="656" y="193"/>
                </a:cubicBezTo>
                <a:cubicBezTo>
                  <a:pt x="534" y="71"/>
                  <a:pt x="534" y="71"/>
                  <a:pt x="534" y="71"/>
                </a:cubicBezTo>
                <a:cubicBezTo>
                  <a:pt x="71" y="534"/>
                  <a:pt x="71" y="534"/>
                  <a:pt x="71" y="534"/>
                </a:cubicBezTo>
                <a:lnTo>
                  <a:pt x="193" y="656"/>
                </a:lnTo>
                <a:close/>
                <a:moveTo>
                  <a:pt x="1177" y="197"/>
                </a:moveTo>
                <a:cubicBezTo>
                  <a:pt x="1632" y="652"/>
                  <a:pt x="1632" y="652"/>
                  <a:pt x="1632" y="652"/>
                </a:cubicBezTo>
                <a:cubicBezTo>
                  <a:pt x="1636" y="656"/>
                  <a:pt x="1636" y="656"/>
                  <a:pt x="1636" y="656"/>
                </a:cubicBezTo>
                <a:cubicBezTo>
                  <a:pt x="1758" y="534"/>
                  <a:pt x="1758" y="534"/>
                  <a:pt x="1758" y="534"/>
                </a:cubicBezTo>
                <a:cubicBezTo>
                  <a:pt x="1295" y="71"/>
                  <a:pt x="1295" y="71"/>
                  <a:pt x="1295" y="71"/>
                </a:cubicBezTo>
                <a:cubicBezTo>
                  <a:pt x="1173" y="193"/>
                  <a:pt x="1173" y="193"/>
                  <a:pt x="1173" y="193"/>
                </a:cubicBezTo>
                <a:lnTo>
                  <a:pt x="1177" y="197"/>
                </a:lnTo>
                <a:close/>
                <a:moveTo>
                  <a:pt x="460" y="1054"/>
                </a:moveTo>
                <a:cubicBezTo>
                  <a:pt x="479" y="1073"/>
                  <a:pt x="510" y="1073"/>
                  <a:pt x="529" y="1054"/>
                </a:cubicBezTo>
                <a:cubicBezTo>
                  <a:pt x="634" y="949"/>
                  <a:pt x="634" y="949"/>
                  <a:pt x="634" y="949"/>
                </a:cubicBezTo>
                <a:cubicBezTo>
                  <a:pt x="644" y="940"/>
                  <a:pt x="649" y="928"/>
                  <a:pt x="649" y="914"/>
                </a:cubicBezTo>
                <a:cubicBezTo>
                  <a:pt x="649" y="908"/>
                  <a:pt x="647" y="901"/>
                  <a:pt x="645" y="896"/>
                </a:cubicBezTo>
                <a:cubicBezTo>
                  <a:pt x="642" y="890"/>
                  <a:pt x="639" y="884"/>
                  <a:pt x="634" y="880"/>
                </a:cubicBezTo>
                <a:cubicBezTo>
                  <a:pt x="616" y="861"/>
                  <a:pt x="583" y="861"/>
                  <a:pt x="565" y="880"/>
                </a:cubicBezTo>
                <a:cubicBezTo>
                  <a:pt x="495" y="950"/>
                  <a:pt x="495" y="950"/>
                  <a:pt x="495" y="950"/>
                </a:cubicBezTo>
                <a:cubicBezTo>
                  <a:pt x="495" y="950"/>
                  <a:pt x="495" y="950"/>
                  <a:pt x="495" y="950"/>
                </a:cubicBezTo>
                <a:cubicBezTo>
                  <a:pt x="460" y="985"/>
                  <a:pt x="460" y="985"/>
                  <a:pt x="460" y="985"/>
                </a:cubicBezTo>
                <a:cubicBezTo>
                  <a:pt x="451" y="994"/>
                  <a:pt x="446" y="1006"/>
                  <a:pt x="446" y="1019"/>
                </a:cubicBezTo>
                <a:cubicBezTo>
                  <a:pt x="446" y="1032"/>
                  <a:pt x="451" y="1045"/>
                  <a:pt x="460" y="1054"/>
                </a:cubicBezTo>
                <a:close/>
                <a:moveTo>
                  <a:pt x="582" y="1211"/>
                </a:moveTo>
                <a:cubicBezTo>
                  <a:pt x="792" y="1001"/>
                  <a:pt x="792" y="1001"/>
                  <a:pt x="792" y="1001"/>
                </a:cubicBezTo>
                <a:cubicBezTo>
                  <a:pt x="795" y="998"/>
                  <a:pt x="798" y="993"/>
                  <a:pt x="801" y="989"/>
                </a:cubicBezTo>
                <a:cubicBezTo>
                  <a:pt x="804" y="982"/>
                  <a:pt x="806" y="975"/>
                  <a:pt x="806" y="967"/>
                </a:cubicBezTo>
                <a:cubicBezTo>
                  <a:pt x="806" y="960"/>
                  <a:pt x="805" y="954"/>
                  <a:pt x="802" y="949"/>
                </a:cubicBezTo>
                <a:cubicBezTo>
                  <a:pt x="801" y="944"/>
                  <a:pt x="798" y="941"/>
                  <a:pt x="796" y="937"/>
                </a:cubicBezTo>
                <a:cubicBezTo>
                  <a:pt x="794" y="935"/>
                  <a:pt x="793" y="934"/>
                  <a:pt x="792" y="932"/>
                </a:cubicBezTo>
                <a:cubicBezTo>
                  <a:pt x="787" y="928"/>
                  <a:pt x="782" y="924"/>
                  <a:pt x="776" y="922"/>
                </a:cubicBezTo>
                <a:cubicBezTo>
                  <a:pt x="776" y="922"/>
                  <a:pt x="776" y="922"/>
                  <a:pt x="776" y="922"/>
                </a:cubicBezTo>
                <a:cubicBezTo>
                  <a:pt x="775" y="921"/>
                  <a:pt x="773" y="921"/>
                  <a:pt x="772" y="920"/>
                </a:cubicBezTo>
                <a:cubicBezTo>
                  <a:pt x="767" y="919"/>
                  <a:pt x="762" y="918"/>
                  <a:pt x="757" y="918"/>
                </a:cubicBezTo>
                <a:cubicBezTo>
                  <a:pt x="754" y="918"/>
                  <a:pt x="751" y="918"/>
                  <a:pt x="747" y="919"/>
                </a:cubicBezTo>
                <a:cubicBezTo>
                  <a:pt x="738" y="921"/>
                  <a:pt x="729" y="925"/>
                  <a:pt x="722" y="932"/>
                </a:cubicBezTo>
                <a:cubicBezTo>
                  <a:pt x="670" y="985"/>
                  <a:pt x="670" y="985"/>
                  <a:pt x="670" y="985"/>
                </a:cubicBezTo>
                <a:cubicBezTo>
                  <a:pt x="670" y="985"/>
                  <a:pt x="670" y="985"/>
                  <a:pt x="670" y="985"/>
                </a:cubicBezTo>
                <a:cubicBezTo>
                  <a:pt x="513" y="1142"/>
                  <a:pt x="513" y="1142"/>
                  <a:pt x="513" y="1142"/>
                </a:cubicBezTo>
                <a:cubicBezTo>
                  <a:pt x="503" y="1151"/>
                  <a:pt x="498" y="1163"/>
                  <a:pt x="498" y="1177"/>
                </a:cubicBezTo>
                <a:cubicBezTo>
                  <a:pt x="498" y="1190"/>
                  <a:pt x="503" y="1202"/>
                  <a:pt x="513" y="1211"/>
                </a:cubicBezTo>
                <a:cubicBezTo>
                  <a:pt x="531" y="1230"/>
                  <a:pt x="563" y="1230"/>
                  <a:pt x="582" y="1211"/>
                </a:cubicBezTo>
                <a:close/>
                <a:moveTo>
                  <a:pt x="687" y="1316"/>
                </a:moveTo>
                <a:cubicBezTo>
                  <a:pt x="838" y="1165"/>
                  <a:pt x="838" y="1165"/>
                  <a:pt x="838" y="1165"/>
                </a:cubicBezTo>
                <a:cubicBezTo>
                  <a:pt x="844" y="1159"/>
                  <a:pt x="844" y="1159"/>
                  <a:pt x="844" y="1159"/>
                </a:cubicBezTo>
                <a:cubicBezTo>
                  <a:pt x="844" y="1159"/>
                  <a:pt x="844" y="1159"/>
                  <a:pt x="844" y="1159"/>
                </a:cubicBezTo>
                <a:cubicBezTo>
                  <a:pt x="897" y="1106"/>
                  <a:pt x="897" y="1106"/>
                  <a:pt x="897" y="1106"/>
                </a:cubicBezTo>
                <a:cubicBezTo>
                  <a:pt x="906" y="1097"/>
                  <a:pt x="911" y="1085"/>
                  <a:pt x="911" y="1072"/>
                </a:cubicBezTo>
                <a:cubicBezTo>
                  <a:pt x="911" y="1059"/>
                  <a:pt x="906" y="1046"/>
                  <a:pt x="896" y="1037"/>
                </a:cubicBezTo>
                <a:cubicBezTo>
                  <a:pt x="894" y="1034"/>
                  <a:pt x="891" y="1032"/>
                  <a:pt x="887" y="1030"/>
                </a:cubicBezTo>
                <a:cubicBezTo>
                  <a:pt x="886" y="1029"/>
                  <a:pt x="885" y="1029"/>
                  <a:pt x="884" y="1028"/>
                </a:cubicBezTo>
                <a:cubicBezTo>
                  <a:pt x="882" y="1027"/>
                  <a:pt x="879" y="1026"/>
                  <a:pt x="877" y="1025"/>
                </a:cubicBezTo>
                <a:cubicBezTo>
                  <a:pt x="875" y="1025"/>
                  <a:pt x="874" y="1024"/>
                  <a:pt x="873" y="1024"/>
                </a:cubicBezTo>
                <a:cubicBezTo>
                  <a:pt x="870" y="1023"/>
                  <a:pt x="866" y="1023"/>
                  <a:pt x="863" y="1023"/>
                </a:cubicBezTo>
                <a:cubicBezTo>
                  <a:pt x="862" y="1023"/>
                  <a:pt x="862" y="1023"/>
                  <a:pt x="862" y="1023"/>
                </a:cubicBezTo>
                <a:cubicBezTo>
                  <a:pt x="858" y="1023"/>
                  <a:pt x="853" y="1023"/>
                  <a:pt x="849" y="1024"/>
                </a:cubicBezTo>
                <a:cubicBezTo>
                  <a:pt x="841" y="1026"/>
                  <a:pt x="833" y="1031"/>
                  <a:pt x="827" y="1037"/>
                </a:cubicBezTo>
                <a:cubicBezTo>
                  <a:pt x="617" y="1247"/>
                  <a:pt x="617" y="1247"/>
                  <a:pt x="617" y="1247"/>
                </a:cubicBezTo>
                <a:cubicBezTo>
                  <a:pt x="608" y="1256"/>
                  <a:pt x="603" y="1268"/>
                  <a:pt x="603" y="1281"/>
                </a:cubicBezTo>
                <a:cubicBezTo>
                  <a:pt x="603" y="1294"/>
                  <a:pt x="608" y="1307"/>
                  <a:pt x="617" y="1316"/>
                </a:cubicBezTo>
                <a:cubicBezTo>
                  <a:pt x="637" y="1335"/>
                  <a:pt x="668" y="1335"/>
                  <a:pt x="687" y="1316"/>
                </a:cubicBezTo>
                <a:close/>
                <a:moveTo>
                  <a:pt x="879" y="1334"/>
                </a:moveTo>
                <a:cubicBezTo>
                  <a:pt x="879" y="1334"/>
                  <a:pt x="879" y="1334"/>
                  <a:pt x="879" y="1334"/>
                </a:cubicBezTo>
                <a:cubicBezTo>
                  <a:pt x="949" y="1264"/>
                  <a:pt x="949" y="1264"/>
                  <a:pt x="949" y="1264"/>
                </a:cubicBezTo>
                <a:cubicBezTo>
                  <a:pt x="958" y="1254"/>
                  <a:pt x="963" y="1242"/>
                  <a:pt x="963" y="1229"/>
                </a:cubicBezTo>
                <a:cubicBezTo>
                  <a:pt x="963" y="1226"/>
                  <a:pt x="963" y="1223"/>
                  <a:pt x="963" y="1219"/>
                </a:cubicBezTo>
                <a:cubicBezTo>
                  <a:pt x="962" y="1218"/>
                  <a:pt x="962" y="1217"/>
                  <a:pt x="961" y="1215"/>
                </a:cubicBezTo>
                <a:cubicBezTo>
                  <a:pt x="961" y="1214"/>
                  <a:pt x="960" y="1212"/>
                  <a:pt x="960" y="1210"/>
                </a:cubicBezTo>
                <a:cubicBezTo>
                  <a:pt x="959" y="1209"/>
                  <a:pt x="958" y="1207"/>
                  <a:pt x="957" y="1206"/>
                </a:cubicBezTo>
                <a:cubicBezTo>
                  <a:pt x="957" y="1204"/>
                  <a:pt x="956" y="1203"/>
                  <a:pt x="955" y="1202"/>
                </a:cubicBezTo>
                <a:cubicBezTo>
                  <a:pt x="954" y="1200"/>
                  <a:pt x="952" y="1198"/>
                  <a:pt x="950" y="1196"/>
                </a:cubicBezTo>
                <a:cubicBezTo>
                  <a:pt x="950" y="1195"/>
                  <a:pt x="950" y="1195"/>
                  <a:pt x="949" y="1194"/>
                </a:cubicBezTo>
                <a:cubicBezTo>
                  <a:pt x="949" y="1194"/>
                  <a:pt x="949" y="1194"/>
                  <a:pt x="949" y="1194"/>
                </a:cubicBezTo>
                <a:cubicBezTo>
                  <a:pt x="947" y="1192"/>
                  <a:pt x="944" y="1190"/>
                  <a:pt x="942" y="1188"/>
                </a:cubicBezTo>
                <a:cubicBezTo>
                  <a:pt x="939" y="1187"/>
                  <a:pt x="937" y="1186"/>
                  <a:pt x="935" y="1184"/>
                </a:cubicBezTo>
                <a:cubicBezTo>
                  <a:pt x="934" y="1184"/>
                  <a:pt x="934" y="1184"/>
                  <a:pt x="933" y="1184"/>
                </a:cubicBezTo>
                <a:cubicBezTo>
                  <a:pt x="927" y="1181"/>
                  <a:pt x="921" y="1180"/>
                  <a:pt x="914" y="1180"/>
                </a:cubicBezTo>
                <a:cubicBezTo>
                  <a:pt x="908" y="1180"/>
                  <a:pt x="902" y="1181"/>
                  <a:pt x="896" y="1184"/>
                </a:cubicBezTo>
                <a:cubicBezTo>
                  <a:pt x="895" y="1184"/>
                  <a:pt x="894" y="1184"/>
                  <a:pt x="894" y="1185"/>
                </a:cubicBezTo>
                <a:cubicBezTo>
                  <a:pt x="892" y="1186"/>
                  <a:pt x="889" y="1187"/>
                  <a:pt x="887" y="1188"/>
                </a:cubicBezTo>
                <a:cubicBezTo>
                  <a:pt x="885" y="1190"/>
                  <a:pt x="882" y="1192"/>
                  <a:pt x="880" y="1194"/>
                </a:cubicBezTo>
                <a:cubicBezTo>
                  <a:pt x="775" y="1299"/>
                  <a:pt x="775" y="1299"/>
                  <a:pt x="775" y="1299"/>
                </a:cubicBezTo>
                <a:cubicBezTo>
                  <a:pt x="766" y="1309"/>
                  <a:pt x="760" y="1321"/>
                  <a:pt x="760" y="1334"/>
                </a:cubicBezTo>
                <a:cubicBezTo>
                  <a:pt x="760" y="1347"/>
                  <a:pt x="766" y="1359"/>
                  <a:pt x="775" y="1369"/>
                </a:cubicBezTo>
                <a:cubicBezTo>
                  <a:pt x="793" y="1387"/>
                  <a:pt x="826" y="1387"/>
                  <a:pt x="844" y="1369"/>
                </a:cubicBezTo>
                <a:lnTo>
                  <a:pt x="879" y="1334"/>
                </a:lnTo>
                <a:close/>
                <a:moveTo>
                  <a:pt x="1068" y="1334"/>
                </a:moveTo>
                <a:cubicBezTo>
                  <a:pt x="1068" y="1321"/>
                  <a:pt x="1063" y="1309"/>
                  <a:pt x="1054" y="1300"/>
                </a:cubicBezTo>
                <a:cubicBezTo>
                  <a:pt x="1010" y="1256"/>
                  <a:pt x="1010" y="1256"/>
                  <a:pt x="1010" y="1256"/>
                </a:cubicBezTo>
                <a:cubicBezTo>
                  <a:pt x="1010" y="1257"/>
                  <a:pt x="1009" y="1258"/>
                  <a:pt x="1008" y="1259"/>
                </a:cubicBezTo>
                <a:cubicBezTo>
                  <a:pt x="1007" y="1265"/>
                  <a:pt x="1005" y="1270"/>
                  <a:pt x="1002" y="1275"/>
                </a:cubicBezTo>
                <a:cubicBezTo>
                  <a:pt x="1001" y="1277"/>
                  <a:pt x="1000" y="1279"/>
                  <a:pt x="999" y="1281"/>
                </a:cubicBezTo>
                <a:cubicBezTo>
                  <a:pt x="995" y="1287"/>
                  <a:pt x="990" y="1294"/>
                  <a:pt x="985" y="1299"/>
                </a:cubicBezTo>
                <a:cubicBezTo>
                  <a:pt x="950" y="1334"/>
                  <a:pt x="950" y="1334"/>
                  <a:pt x="950" y="1334"/>
                </a:cubicBezTo>
                <a:cubicBezTo>
                  <a:pt x="985" y="1369"/>
                  <a:pt x="985" y="1369"/>
                  <a:pt x="985" y="1369"/>
                </a:cubicBezTo>
                <a:cubicBezTo>
                  <a:pt x="1003" y="1387"/>
                  <a:pt x="1036" y="1387"/>
                  <a:pt x="1054" y="1369"/>
                </a:cubicBezTo>
                <a:cubicBezTo>
                  <a:pt x="1054" y="1369"/>
                  <a:pt x="1054" y="1369"/>
                  <a:pt x="1054" y="1369"/>
                </a:cubicBezTo>
                <a:cubicBezTo>
                  <a:pt x="1063" y="1359"/>
                  <a:pt x="1068" y="1347"/>
                  <a:pt x="1068" y="1334"/>
                </a:cubicBezTo>
                <a:close/>
                <a:moveTo>
                  <a:pt x="1383" y="1019"/>
                </a:moveTo>
                <a:cubicBezTo>
                  <a:pt x="1383" y="1006"/>
                  <a:pt x="1378" y="994"/>
                  <a:pt x="1369" y="985"/>
                </a:cubicBezTo>
                <a:cubicBezTo>
                  <a:pt x="1019" y="635"/>
                  <a:pt x="1019" y="635"/>
                  <a:pt x="1019" y="635"/>
                </a:cubicBezTo>
                <a:cubicBezTo>
                  <a:pt x="880" y="775"/>
                  <a:pt x="880" y="775"/>
                  <a:pt x="880" y="775"/>
                </a:cubicBezTo>
                <a:cubicBezTo>
                  <a:pt x="880" y="775"/>
                  <a:pt x="880" y="775"/>
                  <a:pt x="880" y="775"/>
                </a:cubicBezTo>
                <a:cubicBezTo>
                  <a:pt x="879" y="775"/>
                  <a:pt x="879" y="775"/>
                  <a:pt x="879" y="776"/>
                </a:cubicBezTo>
                <a:cubicBezTo>
                  <a:pt x="874" y="780"/>
                  <a:pt x="869" y="784"/>
                  <a:pt x="864" y="787"/>
                </a:cubicBezTo>
                <a:cubicBezTo>
                  <a:pt x="862" y="789"/>
                  <a:pt x="859" y="790"/>
                  <a:pt x="856" y="791"/>
                </a:cubicBezTo>
                <a:cubicBezTo>
                  <a:pt x="853" y="793"/>
                  <a:pt x="851" y="795"/>
                  <a:pt x="847" y="796"/>
                </a:cubicBezTo>
                <a:cubicBezTo>
                  <a:pt x="842" y="798"/>
                  <a:pt x="837" y="800"/>
                  <a:pt x="832" y="801"/>
                </a:cubicBezTo>
                <a:cubicBezTo>
                  <a:pt x="831" y="801"/>
                  <a:pt x="830" y="802"/>
                  <a:pt x="829" y="802"/>
                </a:cubicBezTo>
                <a:cubicBezTo>
                  <a:pt x="810" y="806"/>
                  <a:pt x="790" y="804"/>
                  <a:pt x="772" y="796"/>
                </a:cubicBezTo>
                <a:cubicBezTo>
                  <a:pt x="771" y="796"/>
                  <a:pt x="770" y="795"/>
                  <a:pt x="769" y="795"/>
                </a:cubicBezTo>
                <a:cubicBezTo>
                  <a:pt x="758" y="790"/>
                  <a:pt x="748" y="783"/>
                  <a:pt x="739" y="775"/>
                </a:cubicBezTo>
                <a:cubicBezTo>
                  <a:pt x="733" y="768"/>
                  <a:pt x="728" y="762"/>
                  <a:pt x="724" y="754"/>
                </a:cubicBezTo>
                <a:cubicBezTo>
                  <a:pt x="715" y="739"/>
                  <a:pt x="710" y="722"/>
                  <a:pt x="710" y="704"/>
                </a:cubicBezTo>
                <a:cubicBezTo>
                  <a:pt x="710" y="692"/>
                  <a:pt x="713" y="680"/>
                  <a:pt x="717" y="668"/>
                </a:cubicBezTo>
                <a:cubicBezTo>
                  <a:pt x="722" y="656"/>
                  <a:pt x="729" y="644"/>
                  <a:pt x="739" y="634"/>
                </a:cubicBezTo>
                <a:cubicBezTo>
                  <a:pt x="879" y="495"/>
                  <a:pt x="879" y="495"/>
                  <a:pt x="879" y="495"/>
                </a:cubicBezTo>
                <a:cubicBezTo>
                  <a:pt x="652" y="268"/>
                  <a:pt x="652" y="268"/>
                  <a:pt x="652" y="268"/>
                </a:cubicBezTo>
                <a:cubicBezTo>
                  <a:pt x="268" y="652"/>
                  <a:pt x="268" y="652"/>
                  <a:pt x="268" y="652"/>
                </a:cubicBezTo>
                <a:cubicBezTo>
                  <a:pt x="495" y="879"/>
                  <a:pt x="495" y="879"/>
                  <a:pt x="495" y="879"/>
                </a:cubicBezTo>
                <a:cubicBezTo>
                  <a:pt x="529" y="844"/>
                  <a:pt x="529" y="844"/>
                  <a:pt x="529" y="844"/>
                </a:cubicBezTo>
                <a:cubicBezTo>
                  <a:pt x="568" y="805"/>
                  <a:pt x="631" y="805"/>
                  <a:pt x="670" y="844"/>
                </a:cubicBezTo>
                <a:cubicBezTo>
                  <a:pt x="670" y="844"/>
                  <a:pt x="670" y="844"/>
                  <a:pt x="670" y="844"/>
                </a:cubicBezTo>
                <a:cubicBezTo>
                  <a:pt x="671" y="845"/>
                  <a:pt x="671" y="846"/>
                  <a:pt x="672" y="847"/>
                </a:cubicBezTo>
                <a:cubicBezTo>
                  <a:pt x="675" y="850"/>
                  <a:pt x="678" y="854"/>
                  <a:pt x="681" y="857"/>
                </a:cubicBezTo>
                <a:cubicBezTo>
                  <a:pt x="681" y="858"/>
                  <a:pt x="682" y="860"/>
                  <a:pt x="683" y="861"/>
                </a:cubicBezTo>
                <a:cubicBezTo>
                  <a:pt x="686" y="866"/>
                  <a:pt x="689" y="871"/>
                  <a:pt x="691" y="875"/>
                </a:cubicBezTo>
                <a:cubicBezTo>
                  <a:pt x="691" y="876"/>
                  <a:pt x="691" y="876"/>
                  <a:pt x="691" y="876"/>
                </a:cubicBezTo>
                <a:cubicBezTo>
                  <a:pt x="693" y="880"/>
                  <a:pt x="694" y="885"/>
                  <a:pt x="696" y="889"/>
                </a:cubicBezTo>
                <a:cubicBezTo>
                  <a:pt x="697" y="888"/>
                  <a:pt x="699" y="887"/>
                  <a:pt x="701" y="886"/>
                </a:cubicBezTo>
                <a:cubicBezTo>
                  <a:pt x="702" y="885"/>
                  <a:pt x="702" y="884"/>
                  <a:pt x="703" y="884"/>
                </a:cubicBezTo>
                <a:cubicBezTo>
                  <a:pt x="719" y="873"/>
                  <a:pt x="738" y="868"/>
                  <a:pt x="757" y="868"/>
                </a:cubicBezTo>
                <a:cubicBezTo>
                  <a:pt x="757" y="868"/>
                  <a:pt x="757" y="868"/>
                  <a:pt x="757" y="868"/>
                </a:cubicBezTo>
                <a:cubicBezTo>
                  <a:pt x="782" y="868"/>
                  <a:pt x="805" y="877"/>
                  <a:pt x="823" y="893"/>
                </a:cubicBezTo>
                <a:cubicBezTo>
                  <a:pt x="825" y="895"/>
                  <a:pt x="826" y="895"/>
                  <a:pt x="827" y="897"/>
                </a:cubicBezTo>
                <a:cubicBezTo>
                  <a:pt x="827" y="897"/>
                  <a:pt x="827" y="897"/>
                  <a:pt x="827" y="897"/>
                </a:cubicBezTo>
                <a:cubicBezTo>
                  <a:pt x="827" y="897"/>
                  <a:pt x="827" y="897"/>
                  <a:pt x="827" y="897"/>
                </a:cubicBezTo>
                <a:cubicBezTo>
                  <a:pt x="829" y="898"/>
                  <a:pt x="830" y="900"/>
                  <a:pt x="831" y="902"/>
                </a:cubicBezTo>
                <a:cubicBezTo>
                  <a:pt x="839" y="910"/>
                  <a:pt x="845" y="920"/>
                  <a:pt x="849" y="930"/>
                </a:cubicBezTo>
                <a:cubicBezTo>
                  <a:pt x="854" y="942"/>
                  <a:pt x="856" y="954"/>
                  <a:pt x="856" y="967"/>
                </a:cubicBezTo>
                <a:cubicBezTo>
                  <a:pt x="856" y="967"/>
                  <a:pt x="856" y="967"/>
                  <a:pt x="856" y="968"/>
                </a:cubicBezTo>
                <a:cubicBezTo>
                  <a:pt x="856" y="969"/>
                  <a:pt x="856" y="971"/>
                  <a:pt x="856" y="973"/>
                </a:cubicBezTo>
                <a:cubicBezTo>
                  <a:pt x="857" y="973"/>
                  <a:pt x="857" y="973"/>
                  <a:pt x="858" y="973"/>
                </a:cubicBezTo>
                <a:cubicBezTo>
                  <a:pt x="864" y="973"/>
                  <a:pt x="870" y="973"/>
                  <a:pt x="876" y="974"/>
                </a:cubicBezTo>
                <a:cubicBezTo>
                  <a:pt x="877" y="974"/>
                  <a:pt x="878" y="974"/>
                  <a:pt x="879" y="974"/>
                </a:cubicBezTo>
                <a:cubicBezTo>
                  <a:pt x="884" y="975"/>
                  <a:pt x="889" y="976"/>
                  <a:pt x="894" y="978"/>
                </a:cubicBezTo>
                <a:cubicBezTo>
                  <a:pt x="896" y="979"/>
                  <a:pt x="897" y="979"/>
                  <a:pt x="898" y="980"/>
                </a:cubicBezTo>
                <a:cubicBezTo>
                  <a:pt x="904" y="982"/>
                  <a:pt x="909" y="984"/>
                  <a:pt x="914" y="987"/>
                </a:cubicBezTo>
                <a:cubicBezTo>
                  <a:pt x="915" y="988"/>
                  <a:pt x="916" y="989"/>
                  <a:pt x="917" y="990"/>
                </a:cubicBezTo>
                <a:cubicBezTo>
                  <a:pt x="923" y="993"/>
                  <a:pt x="928" y="997"/>
                  <a:pt x="932" y="1001"/>
                </a:cubicBezTo>
                <a:cubicBezTo>
                  <a:pt x="951" y="1020"/>
                  <a:pt x="961" y="1045"/>
                  <a:pt x="961" y="1072"/>
                </a:cubicBezTo>
                <a:cubicBezTo>
                  <a:pt x="961" y="1078"/>
                  <a:pt x="960" y="1084"/>
                  <a:pt x="959" y="1090"/>
                </a:cubicBezTo>
                <a:cubicBezTo>
                  <a:pt x="959" y="1092"/>
                  <a:pt x="958" y="1094"/>
                  <a:pt x="958" y="1096"/>
                </a:cubicBezTo>
                <a:cubicBezTo>
                  <a:pt x="957" y="1100"/>
                  <a:pt x="956" y="1104"/>
                  <a:pt x="954" y="1107"/>
                </a:cubicBezTo>
                <a:cubicBezTo>
                  <a:pt x="954" y="1109"/>
                  <a:pt x="953" y="1111"/>
                  <a:pt x="952" y="1114"/>
                </a:cubicBezTo>
                <a:cubicBezTo>
                  <a:pt x="950" y="1117"/>
                  <a:pt x="948" y="1120"/>
                  <a:pt x="946" y="1124"/>
                </a:cubicBezTo>
                <a:cubicBezTo>
                  <a:pt x="945" y="1126"/>
                  <a:pt x="944" y="1127"/>
                  <a:pt x="942" y="1129"/>
                </a:cubicBezTo>
                <a:cubicBezTo>
                  <a:pt x="942" y="1131"/>
                  <a:pt x="941" y="1132"/>
                  <a:pt x="940" y="1133"/>
                </a:cubicBezTo>
                <a:cubicBezTo>
                  <a:pt x="944" y="1134"/>
                  <a:pt x="947" y="1135"/>
                  <a:pt x="951" y="1137"/>
                </a:cubicBezTo>
                <a:cubicBezTo>
                  <a:pt x="951" y="1137"/>
                  <a:pt x="952" y="1137"/>
                  <a:pt x="952" y="1137"/>
                </a:cubicBezTo>
                <a:cubicBezTo>
                  <a:pt x="957" y="1139"/>
                  <a:pt x="962" y="1142"/>
                  <a:pt x="967" y="1145"/>
                </a:cubicBezTo>
                <a:cubicBezTo>
                  <a:pt x="968" y="1146"/>
                  <a:pt x="970" y="1147"/>
                  <a:pt x="971" y="1147"/>
                </a:cubicBezTo>
                <a:cubicBezTo>
                  <a:pt x="976" y="1151"/>
                  <a:pt x="980" y="1154"/>
                  <a:pt x="985" y="1159"/>
                </a:cubicBezTo>
                <a:cubicBezTo>
                  <a:pt x="985" y="1159"/>
                  <a:pt x="985" y="1159"/>
                  <a:pt x="985" y="1159"/>
                </a:cubicBezTo>
                <a:cubicBezTo>
                  <a:pt x="985" y="1159"/>
                  <a:pt x="985" y="1159"/>
                  <a:pt x="985" y="1159"/>
                </a:cubicBezTo>
                <a:cubicBezTo>
                  <a:pt x="985" y="1159"/>
                  <a:pt x="985" y="1159"/>
                  <a:pt x="985" y="1159"/>
                </a:cubicBezTo>
                <a:cubicBezTo>
                  <a:pt x="1142" y="1316"/>
                  <a:pt x="1142" y="1316"/>
                  <a:pt x="1142" y="1316"/>
                </a:cubicBezTo>
                <a:cubicBezTo>
                  <a:pt x="1161" y="1335"/>
                  <a:pt x="1193" y="1335"/>
                  <a:pt x="1211" y="1316"/>
                </a:cubicBezTo>
                <a:cubicBezTo>
                  <a:pt x="1230" y="1297"/>
                  <a:pt x="1231" y="1266"/>
                  <a:pt x="1212" y="1247"/>
                </a:cubicBezTo>
                <a:cubicBezTo>
                  <a:pt x="1247" y="1211"/>
                  <a:pt x="1247" y="1211"/>
                  <a:pt x="1247" y="1211"/>
                </a:cubicBezTo>
                <a:cubicBezTo>
                  <a:pt x="1265" y="1230"/>
                  <a:pt x="1298" y="1230"/>
                  <a:pt x="1316" y="1211"/>
                </a:cubicBezTo>
                <a:cubicBezTo>
                  <a:pt x="1326" y="1202"/>
                  <a:pt x="1331" y="1190"/>
                  <a:pt x="1331" y="1176"/>
                </a:cubicBezTo>
                <a:cubicBezTo>
                  <a:pt x="1331" y="1163"/>
                  <a:pt x="1326" y="1151"/>
                  <a:pt x="1316" y="1142"/>
                </a:cubicBezTo>
                <a:cubicBezTo>
                  <a:pt x="1264" y="1090"/>
                  <a:pt x="1264" y="1090"/>
                  <a:pt x="1264" y="1090"/>
                </a:cubicBezTo>
                <a:cubicBezTo>
                  <a:pt x="1299" y="1054"/>
                  <a:pt x="1299" y="1054"/>
                  <a:pt x="1299" y="1054"/>
                </a:cubicBezTo>
                <a:cubicBezTo>
                  <a:pt x="1309" y="1063"/>
                  <a:pt x="1321" y="1069"/>
                  <a:pt x="1334" y="1068"/>
                </a:cubicBezTo>
                <a:cubicBezTo>
                  <a:pt x="1347" y="1068"/>
                  <a:pt x="1360" y="1063"/>
                  <a:pt x="1369" y="1054"/>
                </a:cubicBezTo>
                <a:cubicBezTo>
                  <a:pt x="1378" y="1045"/>
                  <a:pt x="1383" y="1032"/>
                  <a:pt x="1383" y="1019"/>
                </a:cubicBezTo>
                <a:close/>
                <a:moveTo>
                  <a:pt x="1561" y="652"/>
                </a:moveTo>
                <a:cubicBezTo>
                  <a:pt x="1177" y="268"/>
                  <a:pt x="1177" y="268"/>
                  <a:pt x="1177" y="268"/>
                </a:cubicBezTo>
                <a:cubicBezTo>
                  <a:pt x="950" y="495"/>
                  <a:pt x="950" y="495"/>
                  <a:pt x="950" y="495"/>
                </a:cubicBezTo>
                <a:cubicBezTo>
                  <a:pt x="950" y="495"/>
                  <a:pt x="950" y="495"/>
                  <a:pt x="950" y="495"/>
                </a:cubicBezTo>
                <a:cubicBezTo>
                  <a:pt x="775" y="670"/>
                  <a:pt x="775" y="670"/>
                  <a:pt x="775" y="670"/>
                </a:cubicBezTo>
                <a:cubicBezTo>
                  <a:pt x="770" y="675"/>
                  <a:pt x="766" y="681"/>
                  <a:pt x="764" y="687"/>
                </a:cubicBezTo>
                <a:cubicBezTo>
                  <a:pt x="762" y="693"/>
                  <a:pt x="760" y="698"/>
                  <a:pt x="760" y="704"/>
                </a:cubicBezTo>
                <a:cubicBezTo>
                  <a:pt x="760" y="711"/>
                  <a:pt x="762" y="718"/>
                  <a:pt x="765" y="725"/>
                </a:cubicBezTo>
                <a:cubicBezTo>
                  <a:pt x="767" y="730"/>
                  <a:pt x="771" y="735"/>
                  <a:pt x="775" y="739"/>
                </a:cubicBezTo>
                <a:cubicBezTo>
                  <a:pt x="784" y="748"/>
                  <a:pt x="796" y="753"/>
                  <a:pt x="810" y="753"/>
                </a:cubicBezTo>
                <a:cubicBezTo>
                  <a:pt x="810" y="753"/>
                  <a:pt x="810" y="753"/>
                  <a:pt x="811" y="753"/>
                </a:cubicBezTo>
                <a:cubicBezTo>
                  <a:pt x="823" y="753"/>
                  <a:pt x="835" y="748"/>
                  <a:pt x="844" y="739"/>
                </a:cubicBezTo>
                <a:cubicBezTo>
                  <a:pt x="1019" y="564"/>
                  <a:pt x="1019" y="564"/>
                  <a:pt x="1019" y="564"/>
                </a:cubicBezTo>
                <a:cubicBezTo>
                  <a:pt x="1334" y="879"/>
                  <a:pt x="1334" y="879"/>
                  <a:pt x="1334" y="879"/>
                </a:cubicBezTo>
                <a:lnTo>
                  <a:pt x="1561" y="652"/>
                </a:lnTo>
                <a:close/>
                <a:moveTo>
                  <a:pt x="160" y="514"/>
                </a:moveTo>
                <a:cubicBezTo>
                  <a:pt x="213" y="567"/>
                  <a:pt x="213" y="567"/>
                  <a:pt x="213" y="567"/>
                </a:cubicBezTo>
                <a:cubicBezTo>
                  <a:pt x="265" y="514"/>
                  <a:pt x="265" y="514"/>
                  <a:pt x="265" y="514"/>
                </a:cubicBezTo>
                <a:cubicBezTo>
                  <a:pt x="213" y="462"/>
                  <a:pt x="213" y="462"/>
                  <a:pt x="213" y="462"/>
                </a:cubicBezTo>
                <a:lnTo>
                  <a:pt x="160" y="514"/>
                </a:lnTo>
                <a:close/>
                <a:moveTo>
                  <a:pt x="1616" y="462"/>
                </a:moveTo>
                <a:cubicBezTo>
                  <a:pt x="1564" y="514"/>
                  <a:pt x="1564" y="514"/>
                  <a:pt x="1564" y="514"/>
                </a:cubicBezTo>
                <a:cubicBezTo>
                  <a:pt x="1616" y="567"/>
                  <a:pt x="1616" y="567"/>
                  <a:pt x="1616" y="567"/>
                </a:cubicBezTo>
                <a:cubicBezTo>
                  <a:pt x="1669" y="514"/>
                  <a:pt x="1669" y="514"/>
                  <a:pt x="1669" y="514"/>
                </a:cubicBezTo>
                <a:lnTo>
                  <a:pt x="1616" y="462"/>
                </a:lnTo>
                <a:close/>
              </a:path>
            </a:pathLst>
          </a:custGeom>
          <a:solidFill>
            <a:schemeClr val="lt1"/>
          </a:solidFill>
          <a:ln>
            <a:noFill/>
          </a:ln>
        </p:spPr>
        <p:txBody>
          <a:bodyPr spcFirstLastPara="1" wrap="square" lIns="34275" tIns="17125" rIns="34275" bIns="171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9" name="Google Shape;518;p11">
            <a:extLst>
              <a:ext uri="{FF2B5EF4-FFF2-40B4-BE49-F238E27FC236}">
                <a16:creationId xmlns:a16="http://schemas.microsoft.com/office/drawing/2014/main" id="{F9077315-B0F4-299D-472A-25F12923EB63}"/>
              </a:ext>
            </a:extLst>
          </p:cNvPr>
          <p:cNvSpPr txBox="1"/>
          <p:nvPr/>
        </p:nvSpPr>
        <p:spPr>
          <a:xfrm>
            <a:off x="8147063" y="4813949"/>
            <a:ext cx="284107" cy="28572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US" sz="1600" b="1" i="0" u="none" strike="noStrike" cap="none">
                <a:solidFill>
                  <a:schemeClr val="tx1"/>
                </a:solidFill>
                <a:latin typeface="Arial" panose="020B0604020202020204" pitchFamily="34" charset="0"/>
                <a:ea typeface="Open Sans Light"/>
                <a:cs typeface="Arial" panose="020B0604020202020204" pitchFamily="34" charset="0"/>
                <a:sym typeface="Open Sans Light"/>
              </a:rPr>
              <a:t>03</a:t>
            </a:r>
            <a:endParaRPr sz="1600" b="1" dirty="0">
              <a:solidFill>
                <a:schemeClr val="tx1"/>
              </a:solidFill>
              <a:latin typeface="Arial" panose="020B0604020202020204" pitchFamily="34" charset="0"/>
              <a:cs typeface="Arial" panose="020B0604020202020204" pitchFamily="34" charset="0"/>
            </a:endParaRPr>
          </a:p>
        </p:txBody>
      </p:sp>
      <p:sp>
        <p:nvSpPr>
          <p:cNvPr id="11" name="Google Shape;520;p11">
            <a:extLst>
              <a:ext uri="{FF2B5EF4-FFF2-40B4-BE49-F238E27FC236}">
                <a16:creationId xmlns:a16="http://schemas.microsoft.com/office/drawing/2014/main" id="{B686397D-D9C1-0097-6F65-F3579768C53C}"/>
              </a:ext>
            </a:extLst>
          </p:cNvPr>
          <p:cNvSpPr txBox="1"/>
          <p:nvPr/>
        </p:nvSpPr>
        <p:spPr>
          <a:xfrm>
            <a:off x="3760829" y="4788396"/>
            <a:ext cx="319098" cy="28572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None/>
            </a:pPr>
            <a:r>
              <a:rPr lang="en-US" sz="1600" b="1" i="0" u="none" strike="noStrike" cap="none">
                <a:solidFill>
                  <a:schemeClr val="tx1"/>
                </a:solidFill>
                <a:latin typeface="Arial" panose="020B0604020202020204" pitchFamily="34" charset="0"/>
                <a:ea typeface="Open Sans Light"/>
                <a:cs typeface="Arial" panose="020B0604020202020204" pitchFamily="34" charset="0"/>
                <a:sym typeface="Open Sans Light"/>
              </a:rPr>
              <a:t>01</a:t>
            </a:r>
            <a:endParaRPr sz="1600" b="1" dirty="0">
              <a:solidFill>
                <a:schemeClr val="tx1"/>
              </a:solidFill>
              <a:latin typeface="Arial" panose="020B0604020202020204" pitchFamily="34" charset="0"/>
              <a:cs typeface="Arial" panose="020B0604020202020204" pitchFamily="34" charset="0"/>
            </a:endParaRPr>
          </a:p>
        </p:txBody>
      </p:sp>
      <p:sp>
        <p:nvSpPr>
          <p:cNvPr id="26" name="Google Shape;511;p11">
            <a:extLst>
              <a:ext uri="{FF2B5EF4-FFF2-40B4-BE49-F238E27FC236}">
                <a16:creationId xmlns:a16="http://schemas.microsoft.com/office/drawing/2014/main" id="{9789F59E-B870-228A-73CC-EF114A2C32C4}"/>
              </a:ext>
            </a:extLst>
          </p:cNvPr>
          <p:cNvSpPr/>
          <p:nvPr/>
        </p:nvSpPr>
        <p:spPr>
          <a:xfrm rot="5400000">
            <a:off x="6184673" y="4794192"/>
            <a:ext cx="1460837" cy="484095"/>
          </a:xfrm>
          <a:custGeom>
            <a:avLst/>
            <a:gdLst/>
            <a:ahLst/>
            <a:cxnLst/>
            <a:rect l="l" t="t" r="r" b="b"/>
            <a:pathLst>
              <a:path w="3100" h="992" extrusionOk="0">
                <a:moveTo>
                  <a:pt x="1550" y="0"/>
                </a:moveTo>
                <a:cubicBezTo>
                  <a:pt x="954" y="0"/>
                  <a:pt x="410" y="226"/>
                  <a:pt x="0" y="596"/>
                </a:cubicBezTo>
                <a:cubicBezTo>
                  <a:pt x="337" y="933"/>
                  <a:pt x="337" y="933"/>
                  <a:pt x="337" y="933"/>
                </a:cubicBezTo>
                <a:cubicBezTo>
                  <a:pt x="390" y="987"/>
                  <a:pt x="474" y="992"/>
                  <a:pt x="535" y="947"/>
                </a:cubicBezTo>
                <a:cubicBezTo>
                  <a:pt x="818" y="736"/>
                  <a:pt x="1170" y="611"/>
                  <a:pt x="1550" y="611"/>
                </a:cubicBezTo>
                <a:cubicBezTo>
                  <a:pt x="1930" y="611"/>
                  <a:pt x="2282" y="736"/>
                  <a:pt x="2565" y="947"/>
                </a:cubicBezTo>
                <a:cubicBezTo>
                  <a:pt x="2626" y="992"/>
                  <a:pt x="2710" y="987"/>
                  <a:pt x="2763" y="933"/>
                </a:cubicBezTo>
                <a:cubicBezTo>
                  <a:pt x="3100" y="596"/>
                  <a:pt x="3100" y="596"/>
                  <a:pt x="3100" y="596"/>
                </a:cubicBezTo>
                <a:cubicBezTo>
                  <a:pt x="2690" y="226"/>
                  <a:pt x="2146" y="0"/>
                  <a:pt x="1550" y="0"/>
                </a:cubicBezTo>
                <a:close/>
              </a:path>
            </a:pathLst>
          </a:custGeom>
          <a:solidFill>
            <a:srgbClr val="0C5ADB"/>
          </a:solidFill>
          <a:ln>
            <a:noFill/>
          </a:ln>
        </p:spPr>
        <p:txBody>
          <a:bodyPr spcFirstLastPara="1" wrap="square" lIns="34275" tIns="17125" rIns="34275" bIns="171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grpSp>
        <p:nvGrpSpPr>
          <p:cNvPr id="3" name="Group 2">
            <a:extLst>
              <a:ext uri="{FF2B5EF4-FFF2-40B4-BE49-F238E27FC236}">
                <a16:creationId xmlns:a16="http://schemas.microsoft.com/office/drawing/2014/main" id="{1219AC0A-149B-30A8-1407-49D59B07534F}"/>
              </a:ext>
            </a:extLst>
          </p:cNvPr>
          <p:cNvGrpSpPr/>
          <p:nvPr/>
        </p:nvGrpSpPr>
        <p:grpSpPr>
          <a:xfrm>
            <a:off x="8591127" y="424335"/>
            <a:ext cx="2711873" cy="404081"/>
            <a:chOff x="8123091" y="492670"/>
            <a:chExt cx="2711873" cy="404081"/>
          </a:xfrm>
        </p:grpSpPr>
        <p:pic>
          <p:nvPicPr>
            <p:cNvPr id="5" name="Graphic 4">
              <a:extLst>
                <a:ext uri="{FF2B5EF4-FFF2-40B4-BE49-F238E27FC236}">
                  <a16:creationId xmlns:a16="http://schemas.microsoft.com/office/drawing/2014/main" id="{1183FD9A-C45F-F217-3C8E-28248F3230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091" y="512342"/>
              <a:ext cx="1139788" cy="378950"/>
            </a:xfrm>
            <a:prstGeom prst="rect">
              <a:avLst/>
            </a:prstGeom>
          </p:spPr>
        </p:pic>
        <p:pic>
          <p:nvPicPr>
            <p:cNvPr id="6" name="Picture 5">
              <a:extLst>
                <a:ext uri="{FF2B5EF4-FFF2-40B4-BE49-F238E27FC236}">
                  <a16:creationId xmlns:a16="http://schemas.microsoft.com/office/drawing/2014/main" id="{A5CFF6BB-763C-A5A0-2E52-D4D215FF8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29" name="Title 28">
            <a:extLst>
              <a:ext uri="{FF2B5EF4-FFF2-40B4-BE49-F238E27FC236}">
                <a16:creationId xmlns:a16="http://schemas.microsoft.com/office/drawing/2014/main" id="{72609AA7-7814-68E3-DBF6-EE8A3FA8914A}"/>
              </a:ext>
            </a:extLst>
          </p:cNvPr>
          <p:cNvSpPr>
            <a:spLocks noGrp="1"/>
          </p:cNvSpPr>
          <p:nvPr>
            <p:ph type="title"/>
          </p:nvPr>
        </p:nvSpPr>
        <p:spPr>
          <a:xfrm>
            <a:off x="838200" y="365125"/>
            <a:ext cx="6799453" cy="1325563"/>
          </a:xfrm>
        </p:spPr>
        <p:txBody>
          <a:bodyPr>
            <a:normAutofit/>
          </a:bodyPr>
          <a:lstStyle/>
          <a:p>
            <a:r>
              <a:rPr lang="en-US" sz="3600" b="1" dirty="0">
                <a:latin typeface="Arial" panose="020B0604020202020204" pitchFamily="34" charset="0"/>
                <a:cs typeface="Arial" panose="020B0604020202020204" pitchFamily="34" charset="0"/>
                <a:sym typeface="Calibri"/>
              </a:rPr>
              <a:t>Comparative Advantage of </a:t>
            </a:r>
            <a:r>
              <a:rPr lang="en-US" sz="3600" b="1" dirty="0" err="1">
                <a:latin typeface="Arial" panose="020B0604020202020204" pitchFamily="34" charset="0"/>
                <a:cs typeface="Arial" panose="020B0604020202020204" pitchFamily="34" charset="0"/>
                <a:sym typeface="Calibri"/>
              </a:rPr>
              <a:t>Topia’s</a:t>
            </a:r>
            <a:r>
              <a:rPr lang="en-US" sz="3600" b="1" dirty="0">
                <a:latin typeface="Arial" panose="020B0604020202020204" pitchFamily="34" charset="0"/>
                <a:cs typeface="Arial" panose="020B0604020202020204" pitchFamily="34" charset="0"/>
                <a:sym typeface="Calibri"/>
              </a:rPr>
              <a:t> SMAG </a:t>
            </a:r>
            <a:r>
              <a:rPr lang="en-IN" sz="3600" b="1" dirty="0">
                <a:latin typeface="Arial" panose="020B0604020202020204" pitchFamily="34" charset="0"/>
                <a:cs typeface="Arial" panose="020B0604020202020204" pitchFamily="34" charset="0"/>
              </a:rPr>
              <a:t>Methodology</a:t>
            </a:r>
            <a:endParaRPr lang="en-US" sz="3600" b="1" dirty="0">
              <a:latin typeface="Arial" panose="020B0604020202020204" pitchFamily="34" charset="0"/>
              <a:cs typeface="Arial" panose="020B0604020202020204" pitchFamily="34" charset="0"/>
              <a:sym typeface="Calibri"/>
            </a:endParaRPr>
          </a:p>
        </p:txBody>
      </p:sp>
      <p:sp>
        <p:nvSpPr>
          <p:cNvPr id="32" name="Google Shape;522;p11">
            <a:extLst>
              <a:ext uri="{FF2B5EF4-FFF2-40B4-BE49-F238E27FC236}">
                <a16:creationId xmlns:a16="http://schemas.microsoft.com/office/drawing/2014/main" id="{9BDA8D57-1C84-0814-73F3-CD976D5FCD2D}"/>
              </a:ext>
            </a:extLst>
          </p:cNvPr>
          <p:cNvSpPr txBox="1"/>
          <p:nvPr/>
        </p:nvSpPr>
        <p:spPr>
          <a:xfrm>
            <a:off x="4832750" y="2782408"/>
            <a:ext cx="2588055" cy="28572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1600" b="1" i="0" u="none" strike="noStrike" cap="none">
                <a:solidFill>
                  <a:schemeClr val="tx1"/>
                </a:solidFill>
                <a:latin typeface="Arial" panose="020B0604020202020204" pitchFamily="34" charset="0"/>
                <a:ea typeface="Open Sans Light"/>
                <a:cs typeface="Arial" panose="020B0604020202020204" pitchFamily="34" charset="0"/>
                <a:sym typeface="Open Sans Light"/>
              </a:rPr>
              <a:t>02</a:t>
            </a:r>
            <a:endParaRPr sz="1600" b="1">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2775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1B23A4A-6633-13B0-53B4-78AE13C1740B}"/>
              </a:ext>
            </a:extLst>
          </p:cNvPr>
          <p:cNvGrpSpPr/>
          <p:nvPr/>
        </p:nvGrpSpPr>
        <p:grpSpPr>
          <a:xfrm>
            <a:off x="6019800" y="3182937"/>
            <a:ext cx="5269269" cy="2936642"/>
            <a:chOff x="6019800" y="3232031"/>
            <a:chExt cx="5269269" cy="2936642"/>
          </a:xfrm>
        </p:grpSpPr>
        <p:sp>
          <p:nvSpPr>
            <p:cNvPr id="54" name="Rectangle: Rounded Corners 53">
              <a:extLst>
                <a:ext uri="{FF2B5EF4-FFF2-40B4-BE49-F238E27FC236}">
                  <a16:creationId xmlns:a16="http://schemas.microsoft.com/office/drawing/2014/main" id="{8A44B0AF-7051-0B67-98EB-C87D28BFD51F}"/>
                </a:ext>
              </a:extLst>
            </p:cNvPr>
            <p:cNvSpPr/>
            <p:nvPr/>
          </p:nvSpPr>
          <p:spPr>
            <a:xfrm>
              <a:off x="6683790" y="3232031"/>
              <a:ext cx="4605279" cy="2936642"/>
            </a:xfrm>
            <a:prstGeom prst="roundRect">
              <a:avLst>
                <a:gd name="adj" fmla="val 5000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a:extLst>
                <a:ext uri="{FF2B5EF4-FFF2-40B4-BE49-F238E27FC236}">
                  <a16:creationId xmlns:a16="http://schemas.microsoft.com/office/drawing/2014/main" id="{D2C8F6B7-5FD7-7C63-085B-3CA6AC189AD0}"/>
                </a:ext>
              </a:extLst>
            </p:cNvPr>
            <p:cNvGrpSpPr/>
            <p:nvPr/>
          </p:nvGrpSpPr>
          <p:grpSpPr>
            <a:xfrm>
              <a:off x="6019800" y="4041794"/>
              <a:ext cx="1441618" cy="1441619"/>
              <a:chOff x="5820538" y="2979174"/>
              <a:chExt cx="1441618" cy="1441619"/>
            </a:xfrm>
          </p:grpSpPr>
          <p:sp>
            <p:nvSpPr>
              <p:cNvPr id="39" name="Freeform: Shape 38">
                <a:extLst>
                  <a:ext uri="{FF2B5EF4-FFF2-40B4-BE49-F238E27FC236}">
                    <a16:creationId xmlns:a16="http://schemas.microsoft.com/office/drawing/2014/main" id="{18436362-C4BE-47D7-F68E-5B1965A7E0D9}"/>
                  </a:ext>
                </a:extLst>
              </p:cNvPr>
              <p:cNvSpPr/>
              <p:nvPr/>
            </p:nvSpPr>
            <p:spPr>
              <a:xfrm>
                <a:off x="5820538" y="2979174"/>
                <a:ext cx="1441618" cy="1441619"/>
              </a:xfrm>
              <a:custGeom>
                <a:avLst/>
                <a:gdLst>
                  <a:gd name="connsiteX0" fmla="*/ 1441619 w 1441618"/>
                  <a:gd name="connsiteY0" fmla="*/ 720810 h 1441619"/>
                  <a:gd name="connsiteX1" fmla="*/ 720810 w 1441618"/>
                  <a:gd name="connsiteY1" fmla="*/ 1441619 h 1441619"/>
                  <a:gd name="connsiteX2" fmla="*/ 0 w 1441618"/>
                  <a:gd name="connsiteY2" fmla="*/ 720810 h 1441619"/>
                  <a:gd name="connsiteX3" fmla="*/ 720810 w 1441618"/>
                  <a:gd name="connsiteY3" fmla="*/ 0 h 1441619"/>
                  <a:gd name="connsiteX4" fmla="*/ 1441619 w 1441618"/>
                  <a:gd name="connsiteY4" fmla="*/ 720810 h 14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618" h="1441619">
                    <a:moveTo>
                      <a:pt x="1441619" y="720810"/>
                    </a:moveTo>
                    <a:cubicBezTo>
                      <a:pt x="1441619" y="1118902"/>
                      <a:pt x="1118902" y="1441619"/>
                      <a:pt x="720810" y="1441619"/>
                    </a:cubicBezTo>
                    <a:cubicBezTo>
                      <a:pt x="322717" y="1441619"/>
                      <a:pt x="0" y="1118902"/>
                      <a:pt x="0" y="720810"/>
                    </a:cubicBezTo>
                    <a:cubicBezTo>
                      <a:pt x="0" y="322717"/>
                      <a:pt x="322717" y="0"/>
                      <a:pt x="720810" y="0"/>
                    </a:cubicBezTo>
                    <a:cubicBezTo>
                      <a:pt x="1118902" y="0"/>
                      <a:pt x="1441619" y="322717"/>
                      <a:pt x="1441619" y="720810"/>
                    </a:cubicBezTo>
                    <a:close/>
                  </a:path>
                </a:pathLst>
              </a:custGeom>
              <a:solidFill>
                <a:srgbClr val="028EEE"/>
              </a:solidFill>
              <a:ln w="18539" cap="flat">
                <a:noFill/>
                <a:prstDash val="solid"/>
                <a:miter/>
              </a:ln>
            </p:spPr>
            <p:txBody>
              <a:bodyPr rtlCol="0" anchor="ctr"/>
              <a:lstStyle/>
              <a:p>
                <a:endParaRPr lang="en-IN"/>
              </a:p>
            </p:txBody>
          </p:sp>
          <p:grpSp>
            <p:nvGrpSpPr>
              <p:cNvPr id="40" name="Graphic 35">
                <a:extLst>
                  <a:ext uri="{FF2B5EF4-FFF2-40B4-BE49-F238E27FC236}">
                    <a16:creationId xmlns:a16="http://schemas.microsoft.com/office/drawing/2014/main" id="{895BA375-0883-BC7D-388D-BB429A1A25F9}"/>
                  </a:ext>
                </a:extLst>
              </p:cNvPr>
              <p:cNvGrpSpPr/>
              <p:nvPr/>
            </p:nvGrpSpPr>
            <p:grpSpPr>
              <a:xfrm>
                <a:off x="6114097" y="3273106"/>
                <a:ext cx="854499" cy="854059"/>
                <a:chOff x="6114097" y="3273106"/>
                <a:chExt cx="854499" cy="854059"/>
              </a:xfrm>
              <a:solidFill>
                <a:srgbClr val="FFFFFF"/>
              </a:solidFill>
            </p:grpSpPr>
            <p:sp>
              <p:nvSpPr>
                <p:cNvPr id="41" name="Freeform: Shape 40">
                  <a:extLst>
                    <a:ext uri="{FF2B5EF4-FFF2-40B4-BE49-F238E27FC236}">
                      <a16:creationId xmlns:a16="http://schemas.microsoft.com/office/drawing/2014/main" id="{D305367C-DBE3-77AE-55B1-337C6B59F127}"/>
                    </a:ext>
                  </a:extLst>
                </p:cNvPr>
                <p:cNvSpPr/>
                <p:nvPr/>
              </p:nvSpPr>
              <p:spPr>
                <a:xfrm>
                  <a:off x="6114097" y="3273106"/>
                  <a:ext cx="854499" cy="854059"/>
                </a:xfrm>
                <a:custGeom>
                  <a:avLst/>
                  <a:gdLst>
                    <a:gd name="connsiteX0" fmla="*/ 854499 w 854499"/>
                    <a:gd name="connsiteY0" fmla="*/ 378416 h 854059"/>
                    <a:gd name="connsiteX1" fmla="*/ 854499 w 854499"/>
                    <a:gd name="connsiteY1" fmla="*/ 400140 h 854059"/>
                    <a:gd name="connsiteX2" fmla="*/ 853014 w 854499"/>
                    <a:gd name="connsiteY2" fmla="*/ 405711 h 854059"/>
                    <a:gd name="connsiteX3" fmla="*/ 829247 w 854499"/>
                    <a:gd name="connsiteY3" fmla="*/ 544414 h 854059"/>
                    <a:gd name="connsiteX4" fmla="*/ 735293 w 854499"/>
                    <a:gd name="connsiteY4" fmla="*/ 754418 h 854059"/>
                    <a:gd name="connsiteX5" fmla="*/ 631497 w 854499"/>
                    <a:gd name="connsiteY5" fmla="*/ 848186 h 854059"/>
                    <a:gd name="connsiteX6" fmla="*/ 593062 w 854499"/>
                    <a:gd name="connsiteY6" fmla="*/ 847815 h 854059"/>
                    <a:gd name="connsiteX7" fmla="*/ 532901 w 854499"/>
                    <a:gd name="connsiteY7" fmla="*/ 803252 h 854059"/>
                    <a:gd name="connsiteX8" fmla="*/ 517490 w 854499"/>
                    <a:gd name="connsiteY8" fmla="*/ 797124 h 854059"/>
                    <a:gd name="connsiteX9" fmla="*/ 62017 w 854499"/>
                    <a:gd name="connsiteY9" fmla="*/ 797124 h 854059"/>
                    <a:gd name="connsiteX10" fmla="*/ 0 w 854499"/>
                    <a:gd name="connsiteY10" fmla="*/ 735478 h 854059"/>
                    <a:gd name="connsiteX11" fmla="*/ 0 w 854499"/>
                    <a:gd name="connsiteY11" fmla="*/ 132390 h 854059"/>
                    <a:gd name="connsiteX12" fmla="*/ 61274 w 854499"/>
                    <a:gd name="connsiteY12" fmla="*/ 71115 h 854059"/>
                    <a:gd name="connsiteX13" fmla="*/ 153000 w 854499"/>
                    <a:gd name="connsiteY13" fmla="*/ 71115 h 854059"/>
                    <a:gd name="connsiteX14" fmla="*/ 162470 w 854499"/>
                    <a:gd name="connsiteY14" fmla="*/ 67959 h 854059"/>
                    <a:gd name="connsiteX15" fmla="*/ 189208 w 854499"/>
                    <a:gd name="connsiteY15" fmla="*/ 56818 h 854059"/>
                    <a:gd name="connsiteX16" fmla="*/ 243241 w 854499"/>
                    <a:gd name="connsiteY16" fmla="*/ 56818 h 854059"/>
                    <a:gd name="connsiteX17" fmla="*/ 284833 w 854499"/>
                    <a:gd name="connsiteY17" fmla="*/ 5942 h 854059"/>
                    <a:gd name="connsiteX18" fmla="*/ 301916 w 854499"/>
                    <a:gd name="connsiteY18" fmla="*/ 0 h 854059"/>
                    <a:gd name="connsiteX19" fmla="*/ 323640 w 854499"/>
                    <a:gd name="connsiteY19" fmla="*/ 0 h 854059"/>
                    <a:gd name="connsiteX20" fmla="*/ 345365 w 854499"/>
                    <a:gd name="connsiteY20" fmla="*/ 7799 h 854059"/>
                    <a:gd name="connsiteX21" fmla="*/ 383058 w 854499"/>
                    <a:gd name="connsiteY21" fmla="*/ 56818 h 854059"/>
                    <a:gd name="connsiteX22" fmla="*/ 438947 w 854499"/>
                    <a:gd name="connsiteY22" fmla="*/ 56818 h 854059"/>
                    <a:gd name="connsiteX23" fmla="*/ 462343 w 854499"/>
                    <a:gd name="connsiteY23" fmla="*/ 66102 h 854059"/>
                    <a:gd name="connsiteX24" fmla="*/ 473484 w 854499"/>
                    <a:gd name="connsiteY24" fmla="*/ 71115 h 854059"/>
                    <a:gd name="connsiteX25" fmla="*/ 565210 w 854499"/>
                    <a:gd name="connsiteY25" fmla="*/ 71301 h 854059"/>
                    <a:gd name="connsiteX26" fmla="*/ 581735 w 854499"/>
                    <a:gd name="connsiteY26" fmla="*/ 72601 h 854059"/>
                    <a:gd name="connsiteX27" fmla="*/ 626298 w 854499"/>
                    <a:gd name="connsiteY27" fmla="*/ 131090 h 854059"/>
                    <a:gd name="connsiteX28" fmla="*/ 626298 w 854499"/>
                    <a:gd name="connsiteY28" fmla="*/ 288732 h 854059"/>
                    <a:gd name="connsiteX29" fmla="*/ 626298 w 854499"/>
                    <a:gd name="connsiteY29" fmla="*/ 298945 h 854059"/>
                    <a:gd name="connsiteX30" fmla="*/ 637996 w 854499"/>
                    <a:gd name="connsiteY30" fmla="*/ 299873 h 854059"/>
                    <a:gd name="connsiteX31" fmla="*/ 827390 w 854499"/>
                    <a:gd name="connsiteY31" fmla="*/ 352792 h 854059"/>
                    <a:gd name="connsiteX32" fmla="*/ 853942 w 854499"/>
                    <a:gd name="connsiteY32" fmla="*/ 378601 h 854059"/>
                    <a:gd name="connsiteX33" fmla="*/ 85970 w 854499"/>
                    <a:gd name="connsiteY33" fmla="*/ 710969 h 854059"/>
                    <a:gd name="connsiteX34" fmla="*/ 460486 w 854499"/>
                    <a:gd name="connsiteY34" fmla="*/ 710969 h 854059"/>
                    <a:gd name="connsiteX35" fmla="*/ 459186 w 854499"/>
                    <a:gd name="connsiteY35" fmla="*/ 707812 h 854059"/>
                    <a:gd name="connsiteX36" fmla="*/ 391599 w 854499"/>
                    <a:gd name="connsiteY36" fmla="*/ 527517 h 854059"/>
                    <a:gd name="connsiteX37" fmla="*/ 370617 w 854499"/>
                    <a:gd name="connsiteY37" fmla="*/ 390114 h 854059"/>
                    <a:gd name="connsiteX38" fmla="*/ 388257 w 854499"/>
                    <a:gd name="connsiteY38" fmla="*/ 357805 h 854059"/>
                    <a:gd name="connsiteX39" fmla="*/ 469770 w 854499"/>
                    <a:gd name="connsiteY39" fmla="*/ 322155 h 854059"/>
                    <a:gd name="connsiteX40" fmla="*/ 540514 w 854499"/>
                    <a:gd name="connsiteY40" fmla="*/ 303030 h 854059"/>
                    <a:gd name="connsiteX41" fmla="*/ 540514 w 854499"/>
                    <a:gd name="connsiteY41" fmla="*/ 156342 h 854059"/>
                    <a:gd name="connsiteX42" fmla="*/ 469770 w 854499"/>
                    <a:gd name="connsiteY42" fmla="*/ 156342 h 854059"/>
                    <a:gd name="connsiteX43" fmla="*/ 464200 w 854499"/>
                    <a:gd name="connsiteY43" fmla="*/ 158942 h 854059"/>
                    <a:gd name="connsiteX44" fmla="*/ 436905 w 854499"/>
                    <a:gd name="connsiteY44" fmla="*/ 170268 h 854059"/>
                    <a:gd name="connsiteX45" fmla="*/ 322712 w 854499"/>
                    <a:gd name="connsiteY45" fmla="*/ 170268 h 854059"/>
                    <a:gd name="connsiteX46" fmla="*/ 189208 w 854499"/>
                    <a:gd name="connsiteY46" fmla="*/ 170268 h 854059"/>
                    <a:gd name="connsiteX47" fmla="*/ 162656 w 854499"/>
                    <a:gd name="connsiteY47" fmla="*/ 159128 h 854059"/>
                    <a:gd name="connsiteX48" fmla="*/ 154857 w 854499"/>
                    <a:gd name="connsiteY48" fmla="*/ 156342 h 854059"/>
                    <a:gd name="connsiteX49" fmla="*/ 92283 w 854499"/>
                    <a:gd name="connsiteY49" fmla="*/ 156342 h 854059"/>
                    <a:gd name="connsiteX50" fmla="*/ 86155 w 854499"/>
                    <a:gd name="connsiteY50" fmla="*/ 157085 h 854059"/>
                    <a:gd name="connsiteX51" fmla="*/ 86155 w 854499"/>
                    <a:gd name="connsiteY51" fmla="*/ 710783 h 854059"/>
                    <a:gd name="connsiteX52" fmla="*/ 612744 w 854499"/>
                    <a:gd name="connsiteY52" fmla="*/ 327168 h 854059"/>
                    <a:gd name="connsiteX53" fmla="*/ 408125 w 854499"/>
                    <a:gd name="connsiteY53" fmla="*/ 378973 h 854059"/>
                    <a:gd name="connsiteX54" fmla="*/ 399398 w 854499"/>
                    <a:gd name="connsiteY54" fmla="*/ 396055 h 854059"/>
                    <a:gd name="connsiteX55" fmla="*/ 417780 w 854499"/>
                    <a:gd name="connsiteY55" fmla="*/ 513776 h 854059"/>
                    <a:gd name="connsiteX56" fmla="*/ 499293 w 854499"/>
                    <a:gd name="connsiteY56" fmla="*/ 719324 h 854059"/>
                    <a:gd name="connsiteX57" fmla="*/ 604574 w 854499"/>
                    <a:gd name="connsiteY57" fmla="*/ 822005 h 854059"/>
                    <a:gd name="connsiteX58" fmla="*/ 619614 w 854499"/>
                    <a:gd name="connsiteY58" fmla="*/ 822377 h 854059"/>
                    <a:gd name="connsiteX59" fmla="*/ 662877 w 854499"/>
                    <a:gd name="connsiteY59" fmla="*/ 791182 h 854059"/>
                    <a:gd name="connsiteX60" fmla="*/ 769086 w 854499"/>
                    <a:gd name="connsiteY60" fmla="*/ 636697 h 854059"/>
                    <a:gd name="connsiteX61" fmla="*/ 825719 w 854499"/>
                    <a:gd name="connsiteY61" fmla="*/ 391785 h 854059"/>
                    <a:gd name="connsiteX62" fmla="*/ 818477 w 854499"/>
                    <a:gd name="connsiteY62" fmla="*/ 380458 h 854059"/>
                    <a:gd name="connsiteX63" fmla="*/ 612558 w 854499"/>
                    <a:gd name="connsiteY63" fmla="*/ 327354 h 854059"/>
                    <a:gd name="connsiteX64" fmla="*/ 500222 w 854499"/>
                    <a:gd name="connsiteY64" fmla="*/ 768715 h 854059"/>
                    <a:gd name="connsiteX65" fmla="*/ 484996 w 854499"/>
                    <a:gd name="connsiteY65" fmla="*/ 747919 h 854059"/>
                    <a:gd name="connsiteX66" fmla="*/ 470142 w 854499"/>
                    <a:gd name="connsiteY66" fmla="*/ 740120 h 854059"/>
                    <a:gd name="connsiteX67" fmla="*/ 92283 w 854499"/>
                    <a:gd name="connsiteY67" fmla="*/ 740120 h 854059"/>
                    <a:gd name="connsiteX68" fmla="*/ 57004 w 854499"/>
                    <a:gd name="connsiteY68" fmla="*/ 705398 h 854059"/>
                    <a:gd name="connsiteX69" fmla="*/ 57004 w 854499"/>
                    <a:gd name="connsiteY69" fmla="*/ 406825 h 854059"/>
                    <a:gd name="connsiteX70" fmla="*/ 57004 w 854499"/>
                    <a:gd name="connsiteY70" fmla="*/ 159870 h 854059"/>
                    <a:gd name="connsiteX71" fmla="*/ 88941 w 854499"/>
                    <a:gd name="connsiteY71" fmla="*/ 127933 h 854059"/>
                    <a:gd name="connsiteX72" fmla="*/ 134804 w 854499"/>
                    <a:gd name="connsiteY72" fmla="*/ 127933 h 854059"/>
                    <a:gd name="connsiteX73" fmla="*/ 156342 w 854499"/>
                    <a:gd name="connsiteY73" fmla="*/ 127933 h 854059"/>
                    <a:gd name="connsiteX74" fmla="*/ 156342 w 854499"/>
                    <a:gd name="connsiteY74" fmla="*/ 99524 h 854059"/>
                    <a:gd name="connsiteX75" fmla="*/ 147058 w 854499"/>
                    <a:gd name="connsiteY75" fmla="*/ 99524 h 854059"/>
                    <a:gd name="connsiteX76" fmla="*/ 62760 w 854499"/>
                    <a:gd name="connsiteY76" fmla="*/ 99524 h 854059"/>
                    <a:gd name="connsiteX77" fmla="*/ 28409 w 854499"/>
                    <a:gd name="connsiteY77" fmla="*/ 134061 h 854059"/>
                    <a:gd name="connsiteX78" fmla="*/ 28409 w 854499"/>
                    <a:gd name="connsiteY78" fmla="*/ 733807 h 854059"/>
                    <a:gd name="connsiteX79" fmla="*/ 63503 w 854499"/>
                    <a:gd name="connsiteY79" fmla="*/ 768715 h 854059"/>
                    <a:gd name="connsiteX80" fmla="*/ 488895 w 854499"/>
                    <a:gd name="connsiteY80" fmla="*/ 768715 h 854059"/>
                    <a:gd name="connsiteX81" fmla="*/ 500036 w 854499"/>
                    <a:gd name="connsiteY81" fmla="*/ 768715 h 854059"/>
                    <a:gd name="connsiteX82" fmla="*/ 186051 w 854499"/>
                    <a:gd name="connsiteY82" fmla="*/ 85041 h 854059"/>
                    <a:gd name="connsiteX83" fmla="*/ 186051 w 854499"/>
                    <a:gd name="connsiteY83" fmla="*/ 141488 h 854059"/>
                    <a:gd name="connsiteX84" fmla="*/ 440990 w 854499"/>
                    <a:gd name="connsiteY84" fmla="*/ 141488 h 854059"/>
                    <a:gd name="connsiteX85" fmla="*/ 440990 w 854499"/>
                    <a:gd name="connsiteY85" fmla="*/ 85041 h 854059"/>
                    <a:gd name="connsiteX86" fmla="*/ 374516 w 854499"/>
                    <a:gd name="connsiteY86" fmla="*/ 85041 h 854059"/>
                    <a:gd name="connsiteX87" fmla="*/ 355948 w 854499"/>
                    <a:gd name="connsiteY87" fmla="*/ 67959 h 854059"/>
                    <a:gd name="connsiteX88" fmla="*/ 314170 w 854499"/>
                    <a:gd name="connsiteY88" fmla="*/ 28223 h 854059"/>
                    <a:gd name="connsiteX89" fmla="*/ 270907 w 854499"/>
                    <a:gd name="connsiteY89" fmla="*/ 67402 h 854059"/>
                    <a:gd name="connsiteX90" fmla="*/ 251596 w 854499"/>
                    <a:gd name="connsiteY90" fmla="*/ 85041 h 854059"/>
                    <a:gd name="connsiteX91" fmla="*/ 186237 w 854499"/>
                    <a:gd name="connsiteY91" fmla="*/ 85041 h 854059"/>
                    <a:gd name="connsiteX92" fmla="*/ 470699 w 854499"/>
                    <a:gd name="connsiteY92" fmla="*/ 127933 h 854059"/>
                    <a:gd name="connsiteX93" fmla="*/ 479240 w 854499"/>
                    <a:gd name="connsiteY93" fmla="*/ 127933 h 854059"/>
                    <a:gd name="connsiteX94" fmla="*/ 536801 w 854499"/>
                    <a:gd name="connsiteY94" fmla="*/ 127933 h 854059"/>
                    <a:gd name="connsiteX95" fmla="*/ 569666 w 854499"/>
                    <a:gd name="connsiteY95" fmla="*/ 160427 h 854059"/>
                    <a:gd name="connsiteX96" fmla="*/ 569666 w 854499"/>
                    <a:gd name="connsiteY96" fmla="*/ 290403 h 854059"/>
                    <a:gd name="connsiteX97" fmla="*/ 569666 w 854499"/>
                    <a:gd name="connsiteY97" fmla="*/ 300616 h 854059"/>
                    <a:gd name="connsiteX98" fmla="*/ 597704 w 854499"/>
                    <a:gd name="connsiteY98" fmla="*/ 298945 h 854059"/>
                    <a:gd name="connsiteX99" fmla="*/ 598261 w 854499"/>
                    <a:gd name="connsiteY99" fmla="*/ 293189 h 854059"/>
                    <a:gd name="connsiteX100" fmla="*/ 598261 w 854499"/>
                    <a:gd name="connsiteY100" fmla="*/ 129048 h 854059"/>
                    <a:gd name="connsiteX101" fmla="*/ 568181 w 854499"/>
                    <a:gd name="connsiteY101" fmla="*/ 99710 h 854059"/>
                    <a:gd name="connsiteX102" fmla="*/ 477383 w 854499"/>
                    <a:gd name="connsiteY102" fmla="*/ 99710 h 854059"/>
                    <a:gd name="connsiteX103" fmla="*/ 470884 w 854499"/>
                    <a:gd name="connsiteY103" fmla="*/ 100267 h 854059"/>
                    <a:gd name="connsiteX104" fmla="*/ 470884 w 854499"/>
                    <a:gd name="connsiteY104" fmla="*/ 128119 h 85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854499" h="854059">
                      <a:moveTo>
                        <a:pt x="854499" y="378416"/>
                      </a:moveTo>
                      <a:lnTo>
                        <a:pt x="854499" y="400140"/>
                      </a:lnTo>
                      <a:cubicBezTo>
                        <a:pt x="853942" y="401997"/>
                        <a:pt x="853199" y="403854"/>
                        <a:pt x="853014" y="405711"/>
                      </a:cubicBezTo>
                      <a:cubicBezTo>
                        <a:pt x="848929" y="452502"/>
                        <a:pt x="840944" y="498736"/>
                        <a:pt x="829247" y="544414"/>
                      </a:cubicBezTo>
                      <a:cubicBezTo>
                        <a:pt x="809936" y="619800"/>
                        <a:pt x="781898" y="691287"/>
                        <a:pt x="735293" y="754418"/>
                      </a:cubicBezTo>
                      <a:cubicBezTo>
                        <a:pt x="707069" y="792668"/>
                        <a:pt x="672904" y="824419"/>
                        <a:pt x="631497" y="848186"/>
                      </a:cubicBezTo>
                      <a:cubicBezTo>
                        <a:pt x="618500" y="855613"/>
                        <a:pt x="605502" y="856542"/>
                        <a:pt x="593062" y="847815"/>
                      </a:cubicBezTo>
                      <a:cubicBezTo>
                        <a:pt x="572823" y="833332"/>
                        <a:pt x="552583" y="818477"/>
                        <a:pt x="532901" y="803252"/>
                      </a:cubicBezTo>
                      <a:cubicBezTo>
                        <a:pt x="528074" y="799538"/>
                        <a:pt x="523803" y="797124"/>
                        <a:pt x="517490" y="797124"/>
                      </a:cubicBezTo>
                      <a:cubicBezTo>
                        <a:pt x="365604" y="797124"/>
                        <a:pt x="213903" y="797124"/>
                        <a:pt x="62017" y="797124"/>
                      </a:cubicBezTo>
                      <a:cubicBezTo>
                        <a:pt x="23581" y="797124"/>
                        <a:pt x="0" y="773543"/>
                        <a:pt x="0" y="735478"/>
                      </a:cubicBezTo>
                      <a:cubicBezTo>
                        <a:pt x="0" y="534387"/>
                        <a:pt x="0" y="333481"/>
                        <a:pt x="0" y="132390"/>
                      </a:cubicBezTo>
                      <a:cubicBezTo>
                        <a:pt x="0" y="94511"/>
                        <a:pt x="23396" y="71115"/>
                        <a:pt x="61274" y="71115"/>
                      </a:cubicBezTo>
                      <a:cubicBezTo>
                        <a:pt x="91912" y="71115"/>
                        <a:pt x="122363" y="71115"/>
                        <a:pt x="153000" y="71115"/>
                      </a:cubicBezTo>
                      <a:cubicBezTo>
                        <a:pt x="156157" y="71115"/>
                        <a:pt x="160427" y="70001"/>
                        <a:pt x="162470" y="67959"/>
                      </a:cubicBezTo>
                      <a:cubicBezTo>
                        <a:pt x="169711" y="59789"/>
                        <a:pt x="178624" y="56632"/>
                        <a:pt x="189208" y="56818"/>
                      </a:cubicBezTo>
                      <a:cubicBezTo>
                        <a:pt x="207219" y="57004"/>
                        <a:pt x="225230" y="56818"/>
                        <a:pt x="243241" y="56818"/>
                      </a:cubicBezTo>
                      <a:cubicBezTo>
                        <a:pt x="249368" y="32865"/>
                        <a:pt x="262737" y="15783"/>
                        <a:pt x="284833" y="5942"/>
                      </a:cubicBezTo>
                      <a:cubicBezTo>
                        <a:pt x="290403" y="3528"/>
                        <a:pt x="296160" y="1857"/>
                        <a:pt x="301916" y="0"/>
                      </a:cubicBezTo>
                      <a:cubicBezTo>
                        <a:pt x="309157" y="0"/>
                        <a:pt x="316399" y="0"/>
                        <a:pt x="323640" y="0"/>
                      </a:cubicBezTo>
                      <a:cubicBezTo>
                        <a:pt x="330882" y="2600"/>
                        <a:pt x="338495" y="4456"/>
                        <a:pt x="345365" y="7799"/>
                      </a:cubicBezTo>
                      <a:cubicBezTo>
                        <a:pt x="365418" y="17825"/>
                        <a:pt x="377487" y="34536"/>
                        <a:pt x="383058" y="56818"/>
                      </a:cubicBezTo>
                      <a:cubicBezTo>
                        <a:pt x="401811" y="56818"/>
                        <a:pt x="420379" y="56818"/>
                        <a:pt x="438947" y="56818"/>
                      </a:cubicBezTo>
                      <a:cubicBezTo>
                        <a:pt x="448046" y="56818"/>
                        <a:pt x="455473" y="59975"/>
                        <a:pt x="462343" y="66102"/>
                      </a:cubicBezTo>
                      <a:cubicBezTo>
                        <a:pt x="465128" y="68702"/>
                        <a:pt x="469585" y="70930"/>
                        <a:pt x="473484" y="71115"/>
                      </a:cubicBezTo>
                      <a:cubicBezTo>
                        <a:pt x="504121" y="71487"/>
                        <a:pt x="534573" y="71115"/>
                        <a:pt x="565210" y="71301"/>
                      </a:cubicBezTo>
                      <a:cubicBezTo>
                        <a:pt x="570780" y="71301"/>
                        <a:pt x="576351" y="71301"/>
                        <a:pt x="581735" y="72601"/>
                      </a:cubicBezTo>
                      <a:cubicBezTo>
                        <a:pt x="609216" y="78728"/>
                        <a:pt x="626113" y="101010"/>
                        <a:pt x="626298" y="131090"/>
                      </a:cubicBezTo>
                      <a:cubicBezTo>
                        <a:pt x="626298" y="183637"/>
                        <a:pt x="626298" y="236185"/>
                        <a:pt x="626298" y="288732"/>
                      </a:cubicBezTo>
                      <a:cubicBezTo>
                        <a:pt x="626298" y="291889"/>
                        <a:pt x="626298" y="295231"/>
                        <a:pt x="626298" y="298945"/>
                      </a:cubicBezTo>
                      <a:cubicBezTo>
                        <a:pt x="630940" y="299316"/>
                        <a:pt x="634468" y="299687"/>
                        <a:pt x="637996" y="299873"/>
                      </a:cubicBezTo>
                      <a:cubicBezTo>
                        <a:pt x="705027" y="303587"/>
                        <a:pt x="767972" y="321783"/>
                        <a:pt x="827390" y="352792"/>
                      </a:cubicBezTo>
                      <a:cubicBezTo>
                        <a:pt x="839088" y="358919"/>
                        <a:pt x="848929" y="365975"/>
                        <a:pt x="853942" y="378601"/>
                      </a:cubicBezTo>
                      <a:close/>
                      <a:moveTo>
                        <a:pt x="85970" y="710969"/>
                      </a:moveTo>
                      <a:lnTo>
                        <a:pt x="460486" y="710969"/>
                      </a:lnTo>
                      <a:cubicBezTo>
                        <a:pt x="459929" y="709483"/>
                        <a:pt x="459744" y="708555"/>
                        <a:pt x="459186" y="707812"/>
                      </a:cubicBezTo>
                      <a:cubicBezTo>
                        <a:pt x="427250" y="651180"/>
                        <a:pt x="406268" y="590648"/>
                        <a:pt x="391599" y="527517"/>
                      </a:cubicBezTo>
                      <a:cubicBezTo>
                        <a:pt x="381015" y="482211"/>
                        <a:pt x="373959" y="436534"/>
                        <a:pt x="370617" y="390114"/>
                      </a:cubicBezTo>
                      <a:cubicBezTo>
                        <a:pt x="369689" y="375631"/>
                        <a:pt x="375073" y="363933"/>
                        <a:pt x="388257" y="357805"/>
                      </a:cubicBezTo>
                      <a:cubicBezTo>
                        <a:pt x="415180" y="345365"/>
                        <a:pt x="441918" y="332367"/>
                        <a:pt x="469770" y="322155"/>
                      </a:cubicBezTo>
                      <a:cubicBezTo>
                        <a:pt x="492609" y="313799"/>
                        <a:pt x="516747" y="309343"/>
                        <a:pt x="540514" y="303030"/>
                      </a:cubicBezTo>
                      <a:lnTo>
                        <a:pt x="540514" y="156342"/>
                      </a:lnTo>
                      <a:cubicBezTo>
                        <a:pt x="516562" y="156342"/>
                        <a:pt x="493166" y="156342"/>
                        <a:pt x="469770" y="156342"/>
                      </a:cubicBezTo>
                      <a:cubicBezTo>
                        <a:pt x="467913" y="156342"/>
                        <a:pt x="465500" y="157642"/>
                        <a:pt x="464200" y="158942"/>
                      </a:cubicBezTo>
                      <a:cubicBezTo>
                        <a:pt x="457144" y="167855"/>
                        <a:pt x="447674" y="170268"/>
                        <a:pt x="436905" y="170268"/>
                      </a:cubicBezTo>
                      <a:cubicBezTo>
                        <a:pt x="398841" y="170083"/>
                        <a:pt x="360776" y="170268"/>
                        <a:pt x="322712" y="170268"/>
                      </a:cubicBezTo>
                      <a:cubicBezTo>
                        <a:pt x="278149" y="170268"/>
                        <a:pt x="233771" y="170268"/>
                        <a:pt x="189208" y="170268"/>
                      </a:cubicBezTo>
                      <a:cubicBezTo>
                        <a:pt x="178624" y="170268"/>
                        <a:pt x="169711" y="167298"/>
                        <a:pt x="162656" y="159128"/>
                      </a:cubicBezTo>
                      <a:cubicBezTo>
                        <a:pt x="160984" y="157271"/>
                        <a:pt x="157457" y="156342"/>
                        <a:pt x="154857" y="156342"/>
                      </a:cubicBezTo>
                      <a:cubicBezTo>
                        <a:pt x="134061" y="156157"/>
                        <a:pt x="113079" y="156342"/>
                        <a:pt x="92283" y="156342"/>
                      </a:cubicBezTo>
                      <a:cubicBezTo>
                        <a:pt x="90240" y="156342"/>
                        <a:pt x="88198" y="156900"/>
                        <a:pt x="86155" y="157085"/>
                      </a:cubicBezTo>
                      <a:lnTo>
                        <a:pt x="86155" y="710783"/>
                      </a:lnTo>
                      <a:close/>
                      <a:moveTo>
                        <a:pt x="612744" y="327168"/>
                      </a:moveTo>
                      <a:cubicBezTo>
                        <a:pt x="540329" y="327725"/>
                        <a:pt x="471998" y="344808"/>
                        <a:pt x="408125" y="378973"/>
                      </a:cubicBezTo>
                      <a:cubicBezTo>
                        <a:pt x="400140" y="383243"/>
                        <a:pt x="398283" y="388071"/>
                        <a:pt x="399398" y="396055"/>
                      </a:cubicBezTo>
                      <a:cubicBezTo>
                        <a:pt x="405525" y="435234"/>
                        <a:pt x="409796" y="474969"/>
                        <a:pt x="417780" y="513776"/>
                      </a:cubicBezTo>
                      <a:cubicBezTo>
                        <a:pt x="432820" y="586934"/>
                        <a:pt x="457887" y="656379"/>
                        <a:pt x="499293" y="719324"/>
                      </a:cubicBezTo>
                      <a:cubicBezTo>
                        <a:pt x="526960" y="761288"/>
                        <a:pt x="561125" y="796381"/>
                        <a:pt x="604574" y="822005"/>
                      </a:cubicBezTo>
                      <a:cubicBezTo>
                        <a:pt x="609959" y="825162"/>
                        <a:pt x="614229" y="826276"/>
                        <a:pt x="619614" y="822377"/>
                      </a:cubicBezTo>
                      <a:cubicBezTo>
                        <a:pt x="633911" y="811793"/>
                        <a:pt x="649323" y="802694"/>
                        <a:pt x="662877" y="791182"/>
                      </a:cubicBezTo>
                      <a:cubicBezTo>
                        <a:pt x="712083" y="749219"/>
                        <a:pt x="744577" y="695557"/>
                        <a:pt x="769086" y="636697"/>
                      </a:cubicBezTo>
                      <a:cubicBezTo>
                        <a:pt x="801952" y="558340"/>
                        <a:pt x="818292" y="476083"/>
                        <a:pt x="825719" y="391785"/>
                      </a:cubicBezTo>
                      <a:cubicBezTo>
                        <a:pt x="826276" y="385286"/>
                        <a:pt x="823119" y="382872"/>
                        <a:pt x="818477" y="380458"/>
                      </a:cubicBezTo>
                      <a:cubicBezTo>
                        <a:pt x="754232" y="345365"/>
                        <a:pt x="685530" y="327911"/>
                        <a:pt x="612558" y="327354"/>
                      </a:cubicBezTo>
                      <a:close/>
                      <a:moveTo>
                        <a:pt x="500222" y="768715"/>
                      </a:moveTo>
                      <a:cubicBezTo>
                        <a:pt x="494280" y="760731"/>
                        <a:pt x="489081" y="754603"/>
                        <a:pt x="484996" y="747919"/>
                      </a:cubicBezTo>
                      <a:cubicBezTo>
                        <a:pt x="481282" y="742163"/>
                        <a:pt x="477012" y="740120"/>
                        <a:pt x="470142" y="740120"/>
                      </a:cubicBezTo>
                      <a:cubicBezTo>
                        <a:pt x="344251" y="740306"/>
                        <a:pt x="218174" y="740120"/>
                        <a:pt x="92283" y="740120"/>
                      </a:cubicBezTo>
                      <a:cubicBezTo>
                        <a:pt x="67588" y="740120"/>
                        <a:pt x="57004" y="729722"/>
                        <a:pt x="57004" y="705398"/>
                      </a:cubicBezTo>
                      <a:cubicBezTo>
                        <a:pt x="57004" y="605874"/>
                        <a:pt x="57004" y="506349"/>
                        <a:pt x="57004" y="406825"/>
                      </a:cubicBezTo>
                      <a:cubicBezTo>
                        <a:pt x="57004" y="324569"/>
                        <a:pt x="57004" y="242312"/>
                        <a:pt x="57004" y="159870"/>
                      </a:cubicBezTo>
                      <a:cubicBezTo>
                        <a:pt x="57004" y="139074"/>
                        <a:pt x="68330" y="127933"/>
                        <a:pt x="88941" y="127933"/>
                      </a:cubicBezTo>
                      <a:cubicBezTo>
                        <a:pt x="104166" y="127933"/>
                        <a:pt x="119578" y="127933"/>
                        <a:pt x="134804" y="127933"/>
                      </a:cubicBezTo>
                      <a:cubicBezTo>
                        <a:pt x="141859" y="127933"/>
                        <a:pt x="149101" y="127933"/>
                        <a:pt x="156342" y="127933"/>
                      </a:cubicBezTo>
                      <a:lnTo>
                        <a:pt x="156342" y="99524"/>
                      </a:lnTo>
                      <a:lnTo>
                        <a:pt x="147058" y="99524"/>
                      </a:lnTo>
                      <a:cubicBezTo>
                        <a:pt x="119021" y="99524"/>
                        <a:pt x="90983" y="99524"/>
                        <a:pt x="62760" y="99524"/>
                      </a:cubicBezTo>
                      <a:cubicBezTo>
                        <a:pt x="38621" y="99524"/>
                        <a:pt x="28409" y="109737"/>
                        <a:pt x="28409" y="134061"/>
                      </a:cubicBezTo>
                      <a:cubicBezTo>
                        <a:pt x="28409" y="334038"/>
                        <a:pt x="28409" y="533830"/>
                        <a:pt x="28409" y="733807"/>
                      </a:cubicBezTo>
                      <a:cubicBezTo>
                        <a:pt x="28409" y="758317"/>
                        <a:pt x="38807" y="768715"/>
                        <a:pt x="63503" y="768715"/>
                      </a:cubicBezTo>
                      <a:cubicBezTo>
                        <a:pt x="205362" y="768715"/>
                        <a:pt x="347036" y="768715"/>
                        <a:pt x="488895" y="768715"/>
                      </a:cubicBezTo>
                      <a:lnTo>
                        <a:pt x="500036" y="768715"/>
                      </a:lnTo>
                      <a:close/>
                      <a:moveTo>
                        <a:pt x="186051" y="85041"/>
                      </a:moveTo>
                      <a:lnTo>
                        <a:pt x="186051" y="141488"/>
                      </a:lnTo>
                      <a:lnTo>
                        <a:pt x="440990" y="141488"/>
                      </a:lnTo>
                      <a:lnTo>
                        <a:pt x="440990" y="85041"/>
                      </a:lnTo>
                      <a:cubicBezTo>
                        <a:pt x="418337" y="85041"/>
                        <a:pt x="396427" y="85041"/>
                        <a:pt x="374516" y="85041"/>
                      </a:cubicBezTo>
                      <a:cubicBezTo>
                        <a:pt x="361519" y="85041"/>
                        <a:pt x="357063" y="80956"/>
                        <a:pt x="355948" y="67959"/>
                      </a:cubicBezTo>
                      <a:cubicBezTo>
                        <a:pt x="353906" y="45306"/>
                        <a:pt x="336266" y="28595"/>
                        <a:pt x="314170" y="28223"/>
                      </a:cubicBezTo>
                      <a:cubicBezTo>
                        <a:pt x="291889" y="27852"/>
                        <a:pt x="273321" y="44563"/>
                        <a:pt x="270907" y="67402"/>
                      </a:cubicBezTo>
                      <a:cubicBezTo>
                        <a:pt x="269236" y="82071"/>
                        <a:pt x="266079" y="85041"/>
                        <a:pt x="251596" y="85041"/>
                      </a:cubicBezTo>
                      <a:cubicBezTo>
                        <a:pt x="229872" y="85041"/>
                        <a:pt x="208333" y="85041"/>
                        <a:pt x="186237" y="85041"/>
                      </a:cubicBezTo>
                      <a:close/>
                      <a:moveTo>
                        <a:pt x="470699" y="127933"/>
                      </a:moveTo>
                      <a:cubicBezTo>
                        <a:pt x="473855" y="127933"/>
                        <a:pt x="476640" y="127933"/>
                        <a:pt x="479240" y="127933"/>
                      </a:cubicBezTo>
                      <a:cubicBezTo>
                        <a:pt x="498365" y="127933"/>
                        <a:pt x="517490" y="127933"/>
                        <a:pt x="536801" y="127933"/>
                      </a:cubicBezTo>
                      <a:cubicBezTo>
                        <a:pt x="558897" y="127933"/>
                        <a:pt x="569666" y="138517"/>
                        <a:pt x="569666" y="160427"/>
                      </a:cubicBezTo>
                      <a:cubicBezTo>
                        <a:pt x="569666" y="203691"/>
                        <a:pt x="569666" y="247140"/>
                        <a:pt x="569666" y="290403"/>
                      </a:cubicBezTo>
                      <a:cubicBezTo>
                        <a:pt x="569666" y="293560"/>
                        <a:pt x="569666" y="296717"/>
                        <a:pt x="569666" y="300616"/>
                      </a:cubicBezTo>
                      <a:cubicBezTo>
                        <a:pt x="579878" y="300059"/>
                        <a:pt x="588791" y="299502"/>
                        <a:pt x="597704" y="298945"/>
                      </a:cubicBezTo>
                      <a:cubicBezTo>
                        <a:pt x="597889" y="296345"/>
                        <a:pt x="598261" y="294674"/>
                        <a:pt x="598261" y="293189"/>
                      </a:cubicBezTo>
                      <a:cubicBezTo>
                        <a:pt x="598261" y="238413"/>
                        <a:pt x="598261" y="183823"/>
                        <a:pt x="598261" y="129048"/>
                      </a:cubicBezTo>
                      <a:cubicBezTo>
                        <a:pt x="598261" y="110851"/>
                        <a:pt x="586563" y="99710"/>
                        <a:pt x="568181" y="99710"/>
                      </a:cubicBezTo>
                      <a:cubicBezTo>
                        <a:pt x="537915" y="99710"/>
                        <a:pt x="507649" y="99710"/>
                        <a:pt x="477383" y="99710"/>
                      </a:cubicBezTo>
                      <a:cubicBezTo>
                        <a:pt x="475341" y="99710"/>
                        <a:pt x="473112" y="100081"/>
                        <a:pt x="470884" y="100267"/>
                      </a:cubicBezTo>
                      <a:lnTo>
                        <a:pt x="470884" y="128119"/>
                      </a:lnTo>
                      <a:close/>
                    </a:path>
                  </a:pathLst>
                </a:custGeom>
                <a:solidFill>
                  <a:srgbClr val="FFFFFF"/>
                </a:solidFill>
                <a:ln w="18539"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CC9E4F02-57CB-5FA1-ECB3-8717487C4B66}"/>
                    </a:ext>
                  </a:extLst>
                </p:cNvPr>
                <p:cNvSpPr/>
                <p:nvPr/>
              </p:nvSpPr>
              <p:spPr>
                <a:xfrm>
                  <a:off x="6384815" y="3529158"/>
                  <a:ext cx="227680" cy="28594"/>
                </a:xfrm>
                <a:custGeom>
                  <a:avLst/>
                  <a:gdLst>
                    <a:gd name="connsiteX0" fmla="*/ 114011 w 227680"/>
                    <a:gd name="connsiteY0" fmla="*/ 0 h 28594"/>
                    <a:gd name="connsiteX1" fmla="*/ 207408 w 227680"/>
                    <a:gd name="connsiteY1" fmla="*/ 0 h 28594"/>
                    <a:gd name="connsiteX2" fmla="*/ 216507 w 227680"/>
                    <a:gd name="connsiteY2" fmla="*/ 557 h 28594"/>
                    <a:gd name="connsiteX3" fmla="*/ 227648 w 227680"/>
                    <a:gd name="connsiteY3" fmla="*/ 13369 h 28594"/>
                    <a:gd name="connsiteX4" fmla="*/ 218921 w 227680"/>
                    <a:gd name="connsiteY4" fmla="*/ 27109 h 28594"/>
                    <a:gd name="connsiteX5" fmla="*/ 207408 w 227680"/>
                    <a:gd name="connsiteY5" fmla="*/ 28595 h 28594"/>
                    <a:gd name="connsiteX6" fmla="*/ 20800 w 227680"/>
                    <a:gd name="connsiteY6" fmla="*/ 28595 h 28594"/>
                    <a:gd name="connsiteX7" fmla="*/ 16715 w 227680"/>
                    <a:gd name="connsiteY7" fmla="*/ 28595 h 28594"/>
                    <a:gd name="connsiteX8" fmla="*/ 4 w 227680"/>
                    <a:gd name="connsiteY8" fmla="*/ 13926 h 28594"/>
                    <a:gd name="connsiteX9" fmla="*/ 16529 w 227680"/>
                    <a:gd name="connsiteY9" fmla="*/ 186 h 28594"/>
                    <a:gd name="connsiteX10" fmla="*/ 114011 w 227680"/>
                    <a:gd name="connsiteY10" fmla="*/ 186 h 2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680" h="28594">
                      <a:moveTo>
                        <a:pt x="114011" y="0"/>
                      </a:moveTo>
                      <a:cubicBezTo>
                        <a:pt x="145206" y="0"/>
                        <a:pt x="176214" y="0"/>
                        <a:pt x="207408" y="0"/>
                      </a:cubicBezTo>
                      <a:cubicBezTo>
                        <a:pt x="210379" y="0"/>
                        <a:pt x="213536" y="0"/>
                        <a:pt x="216507" y="557"/>
                      </a:cubicBezTo>
                      <a:cubicBezTo>
                        <a:pt x="223377" y="1857"/>
                        <a:pt x="227090" y="6684"/>
                        <a:pt x="227648" y="13369"/>
                      </a:cubicBezTo>
                      <a:cubicBezTo>
                        <a:pt x="228019" y="19682"/>
                        <a:pt x="225234" y="24881"/>
                        <a:pt x="218921" y="27109"/>
                      </a:cubicBezTo>
                      <a:cubicBezTo>
                        <a:pt x="215393" y="28409"/>
                        <a:pt x="211308" y="28595"/>
                        <a:pt x="207408" y="28595"/>
                      </a:cubicBezTo>
                      <a:cubicBezTo>
                        <a:pt x="145206" y="28595"/>
                        <a:pt x="83003" y="28595"/>
                        <a:pt x="20800" y="28595"/>
                      </a:cubicBezTo>
                      <a:cubicBezTo>
                        <a:pt x="19500" y="28595"/>
                        <a:pt x="18015" y="28595"/>
                        <a:pt x="16715" y="28595"/>
                      </a:cubicBezTo>
                      <a:cubicBezTo>
                        <a:pt x="6317" y="28223"/>
                        <a:pt x="-182" y="22467"/>
                        <a:pt x="4" y="13926"/>
                      </a:cubicBezTo>
                      <a:cubicBezTo>
                        <a:pt x="190" y="5570"/>
                        <a:pt x="6503" y="186"/>
                        <a:pt x="16529" y="186"/>
                      </a:cubicBezTo>
                      <a:cubicBezTo>
                        <a:pt x="49023" y="186"/>
                        <a:pt x="81517" y="186"/>
                        <a:pt x="114011" y="186"/>
                      </a:cubicBezTo>
                      <a:close/>
                    </a:path>
                  </a:pathLst>
                </a:custGeom>
                <a:solidFill>
                  <a:srgbClr val="FFFFFF"/>
                </a:solidFill>
                <a:ln w="18539"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331C2C46-390C-650C-A2CA-A75A8AAC2F7D}"/>
                    </a:ext>
                  </a:extLst>
                </p:cNvPr>
                <p:cNvSpPr/>
                <p:nvPr/>
              </p:nvSpPr>
              <p:spPr>
                <a:xfrm>
                  <a:off x="6242833" y="3500998"/>
                  <a:ext cx="99068" cy="85165"/>
                </a:xfrm>
                <a:custGeom>
                  <a:avLst/>
                  <a:gdLst>
                    <a:gd name="connsiteX0" fmla="*/ 28350 w 99068"/>
                    <a:gd name="connsiteY0" fmla="*/ 50813 h 85165"/>
                    <a:gd name="connsiteX1" fmla="*/ 71799 w 99068"/>
                    <a:gd name="connsiteY1" fmla="*/ 7179 h 85165"/>
                    <a:gd name="connsiteX2" fmla="*/ 80340 w 99068"/>
                    <a:gd name="connsiteY2" fmla="*/ 866 h 85165"/>
                    <a:gd name="connsiteX3" fmla="*/ 96494 w 99068"/>
                    <a:gd name="connsiteY3" fmla="*/ 6250 h 85165"/>
                    <a:gd name="connsiteX4" fmla="*/ 95009 w 99068"/>
                    <a:gd name="connsiteY4" fmla="*/ 23890 h 85165"/>
                    <a:gd name="connsiteX5" fmla="*/ 65671 w 99068"/>
                    <a:gd name="connsiteY5" fmla="*/ 53413 h 85165"/>
                    <a:gd name="connsiteX6" fmla="*/ 39676 w 99068"/>
                    <a:gd name="connsiteY6" fmla="*/ 79408 h 85165"/>
                    <a:gd name="connsiteX7" fmla="*/ 16466 w 99068"/>
                    <a:gd name="connsiteY7" fmla="*/ 79223 h 85165"/>
                    <a:gd name="connsiteX8" fmla="*/ 5882 w 99068"/>
                    <a:gd name="connsiteY8" fmla="*/ 68639 h 85165"/>
                    <a:gd name="connsiteX9" fmla="*/ 3840 w 99068"/>
                    <a:gd name="connsiteY9" fmla="*/ 47286 h 85165"/>
                    <a:gd name="connsiteX10" fmla="*/ 25193 w 99068"/>
                    <a:gd name="connsiteY10" fmla="*/ 47843 h 85165"/>
                    <a:gd name="connsiteX11" fmla="*/ 28535 w 99068"/>
                    <a:gd name="connsiteY11" fmla="*/ 50813 h 8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68" h="85165">
                      <a:moveTo>
                        <a:pt x="28350" y="50813"/>
                      </a:moveTo>
                      <a:cubicBezTo>
                        <a:pt x="43204" y="35959"/>
                        <a:pt x="57316" y="21476"/>
                        <a:pt x="71799" y="7179"/>
                      </a:cubicBezTo>
                      <a:cubicBezTo>
                        <a:pt x="74398" y="4765"/>
                        <a:pt x="77184" y="1980"/>
                        <a:pt x="80340" y="866"/>
                      </a:cubicBezTo>
                      <a:cubicBezTo>
                        <a:pt x="86653" y="-1177"/>
                        <a:pt x="92595" y="309"/>
                        <a:pt x="96494" y="6250"/>
                      </a:cubicBezTo>
                      <a:cubicBezTo>
                        <a:pt x="100394" y="12378"/>
                        <a:pt x="99837" y="18691"/>
                        <a:pt x="95009" y="23890"/>
                      </a:cubicBezTo>
                      <a:cubicBezTo>
                        <a:pt x="85353" y="33917"/>
                        <a:pt x="75512" y="43572"/>
                        <a:pt x="65671" y="53413"/>
                      </a:cubicBezTo>
                      <a:cubicBezTo>
                        <a:pt x="56944" y="62140"/>
                        <a:pt x="48403" y="70867"/>
                        <a:pt x="39676" y="79408"/>
                      </a:cubicBezTo>
                      <a:cubicBezTo>
                        <a:pt x="31692" y="87207"/>
                        <a:pt x="24450" y="87021"/>
                        <a:pt x="16466" y="79223"/>
                      </a:cubicBezTo>
                      <a:cubicBezTo>
                        <a:pt x="12938" y="75695"/>
                        <a:pt x="9410" y="72167"/>
                        <a:pt x="5882" y="68639"/>
                      </a:cubicBezTo>
                      <a:cubicBezTo>
                        <a:pt x="-1173" y="61397"/>
                        <a:pt x="-1916" y="53413"/>
                        <a:pt x="3840" y="47286"/>
                      </a:cubicBezTo>
                      <a:cubicBezTo>
                        <a:pt x="9782" y="40972"/>
                        <a:pt x="17395" y="41158"/>
                        <a:pt x="25193" y="47843"/>
                      </a:cubicBezTo>
                      <a:cubicBezTo>
                        <a:pt x="26122" y="48585"/>
                        <a:pt x="26864" y="49328"/>
                        <a:pt x="28535" y="50813"/>
                      </a:cubicBezTo>
                      <a:close/>
                    </a:path>
                  </a:pathLst>
                </a:custGeom>
                <a:solidFill>
                  <a:srgbClr val="FFFFFF"/>
                </a:solidFill>
                <a:ln w="18539"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CDFAFD38-A7E3-FDD6-8317-6E5E54AFA9DE}"/>
                    </a:ext>
                  </a:extLst>
                </p:cNvPr>
                <p:cNvSpPr/>
                <p:nvPr/>
              </p:nvSpPr>
              <p:spPr>
                <a:xfrm>
                  <a:off x="6242430" y="3614744"/>
                  <a:ext cx="99318" cy="85519"/>
                </a:xfrm>
                <a:custGeom>
                  <a:avLst/>
                  <a:gdLst>
                    <a:gd name="connsiteX0" fmla="*/ 28753 w 99318"/>
                    <a:gd name="connsiteY0" fmla="*/ 50704 h 85519"/>
                    <a:gd name="connsiteX1" fmla="*/ 73873 w 99318"/>
                    <a:gd name="connsiteY1" fmla="*/ 5398 h 85519"/>
                    <a:gd name="connsiteX2" fmla="*/ 96712 w 99318"/>
                    <a:gd name="connsiteY2" fmla="*/ 6326 h 85519"/>
                    <a:gd name="connsiteX3" fmla="*/ 94669 w 99318"/>
                    <a:gd name="connsiteY3" fmla="*/ 24709 h 85519"/>
                    <a:gd name="connsiteX4" fmla="*/ 38594 w 99318"/>
                    <a:gd name="connsiteY4" fmla="*/ 80784 h 85519"/>
                    <a:gd name="connsiteX5" fmla="*/ 17798 w 99318"/>
                    <a:gd name="connsiteY5" fmla="*/ 80784 h 85519"/>
                    <a:gd name="connsiteX6" fmla="*/ 5914 w 99318"/>
                    <a:gd name="connsiteY6" fmla="*/ 69086 h 85519"/>
                    <a:gd name="connsiteX7" fmla="*/ 3686 w 99318"/>
                    <a:gd name="connsiteY7" fmla="*/ 47733 h 85519"/>
                    <a:gd name="connsiteX8" fmla="*/ 25225 w 99318"/>
                    <a:gd name="connsiteY8" fmla="*/ 48104 h 85519"/>
                    <a:gd name="connsiteX9" fmla="*/ 28567 w 99318"/>
                    <a:gd name="connsiteY9" fmla="*/ 51075 h 8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18" h="85519">
                      <a:moveTo>
                        <a:pt x="28753" y="50704"/>
                      </a:moveTo>
                      <a:cubicBezTo>
                        <a:pt x="44165" y="35292"/>
                        <a:pt x="58833" y="20252"/>
                        <a:pt x="73873" y="5398"/>
                      </a:cubicBezTo>
                      <a:cubicBezTo>
                        <a:pt x="81486" y="-2215"/>
                        <a:pt x="91699" y="-1658"/>
                        <a:pt x="96712" y="6326"/>
                      </a:cubicBezTo>
                      <a:cubicBezTo>
                        <a:pt x="100797" y="12825"/>
                        <a:pt x="100054" y="19324"/>
                        <a:pt x="94669" y="24709"/>
                      </a:cubicBezTo>
                      <a:cubicBezTo>
                        <a:pt x="76101" y="43462"/>
                        <a:pt x="57533" y="62216"/>
                        <a:pt x="38594" y="80784"/>
                      </a:cubicBezTo>
                      <a:cubicBezTo>
                        <a:pt x="31910" y="87283"/>
                        <a:pt x="24668" y="86911"/>
                        <a:pt x="17798" y="80784"/>
                      </a:cubicBezTo>
                      <a:cubicBezTo>
                        <a:pt x="13713" y="77070"/>
                        <a:pt x="9814" y="72985"/>
                        <a:pt x="5914" y="69086"/>
                      </a:cubicBezTo>
                      <a:cubicBezTo>
                        <a:pt x="-1141" y="61845"/>
                        <a:pt x="-1884" y="53860"/>
                        <a:pt x="3686" y="47733"/>
                      </a:cubicBezTo>
                      <a:cubicBezTo>
                        <a:pt x="9257" y="41606"/>
                        <a:pt x="17612" y="41791"/>
                        <a:pt x="25225" y="48104"/>
                      </a:cubicBezTo>
                      <a:cubicBezTo>
                        <a:pt x="26154" y="48847"/>
                        <a:pt x="26896" y="49590"/>
                        <a:pt x="28567" y="51075"/>
                      </a:cubicBezTo>
                      <a:close/>
                    </a:path>
                  </a:pathLst>
                </a:custGeom>
                <a:solidFill>
                  <a:srgbClr val="FFFFFF"/>
                </a:solidFill>
                <a:ln w="18539"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E1BE102-6C02-A97B-BAC5-1F21553C8CFF}"/>
                    </a:ext>
                  </a:extLst>
                </p:cNvPr>
                <p:cNvSpPr/>
                <p:nvPr/>
              </p:nvSpPr>
              <p:spPr>
                <a:xfrm>
                  <a:off x="6243002" y="3728720"/>
                  <a:ext cx="98927" cy="85364"/>
                </a:xfrm>
                <a:custGeom>
                  <a:avLst/>
                  <a:gdLst>
                    <a:gd name="connsiteX0" fmla="*/ 28366 w 98927"/>
                    <a:gd name="connsiteY0" fmla="*/ 50549 h 85364"/>
                    <a:gd name="connsiteX1" fmla="*/ 73672 w 98927"/>
                    <a:gd name="connsiteY1" fmla="*/ 5243 h 85364"/>
                    <a:gd name="connsiteX2" fmla="*/ 91869 w 98927"/>
                    <a:gd name="connsiteY2" fmla="*/ 2087 h 85364"/>
                    <a:gd name="connsiteX3" fmla="*/ 98368 w 98927"/>
                    <a:gd name="connsiteY3" fmla="*/ 17869 h 85364"/>
                    <a:gd name="connsiteX4" fmla="*/ 93726 w 98927"/>
                    <a:gd name="connsiteY4" fmla="*/ 25482 h 85364"/>
                    <a:gd name="connsiteX5" fmla="*/ 39507 w 98927"/>
                    <a:gd name="connsiteY5" fmla="*/ 79701 h 85364"/>
                    <a:gd name="connsiteX6" fmla="*/ 16854 w 98927"/>
                    <a:gd name="connsiteY6" fmla="*/ 79887 h 85364"/>
                    <a:gd name="connsiteX7" fmla="*/ 5713 w 98927"/>
                    <a:gd name="connsiteY7" fmla="*/ 68746 h 85364"/>
                    <a:gd name="connsiteX8" fmla="*/ 3857 w 98927"/>
                    <a:gd name="connsiteY8" fmla="*/ 47393 h 85364"/>
                    <a:gd name="connsiteX9" fmla="*/ 25395 w 98927"/>
                    <a:gd name="connsiteY9" fmla="*/ 48135 h 85364"/>
                    <a:gd name="connsiteX10" fmla="*/ 28738 w 98927"/>
                    <a:gd name="connsiteY10" fmla="*/ 50735 h 8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927" h="85364">
                      <a:moveTo>
                        <a:pt x="28366" y="50549"/>
                      </a:moveTo>
                      <a:cubicBezTo>
                        <a:pt x="43778" y="34952"/>
                        <a:pt x="58632" y="20098"/>
                        <a:pt x="73672" y="5243"/>
                      </a:cubicBezTo>
                      <a:cubicBezTo>
                        <a:pt x="78871" y="44"/>
                        <a:pt x="84999" y="-1813"/>
                        <a:pt x="91869" y="2087"/>
                      </a:cubicBezTo>
                      <a:cubicBezTo>
                        <a:pt x="97996" y="5615"/>
                        <a:pt x="100039" y="11185"/>
                        <a:pt x="98368" y="17869"/>
                      </a:cubicBezTo>
                      <a:cubicBezTo>
                        <a:pt x="97625" y="20655"/>
                        <a:pt x="95768" y="23440"/>
                        <a:pt x="93726" y="25482"/>
                      </a:cubicBezTo>
                      <a:cubicBezTo>
                        <a:pt x="75715" y="43679"/>
                        <a:pt x="57704" y="61690"/>
                        <a:pt x="39507" y="79701"/>
                      </a:cubicBezTo>
                      <a:cubicBezTo>
                        <a:pt x="31894" y="87314"/>
                        <a:pt x="24653" y="87128"/>
                        <a:pt x="16854" y="79887"/>
                      </a:cubicBezTo>
                      <a:cubicBezTo>
                        <a:pt x="12955" y="76173"/>
                        <a:pt x="9241" y="72459"/>
                        <a:pt x="5713" y="68746"/>
                      </a:cubicBezTo>
                      <a:cubicBezTo>
                        <a:pt x="-1157" y="61504"/>
                        <a:pt x="-1900" y="53334"/>
                        <a:pt x="3857" y="47393"/>
                      </a:cubicBezTo>
                      <a:cubicBezTo>
                        <a:pt x="9427" y="41451"/>
                        <a:pt x="17597" y="41636"/>
                        <a:pt x="25395" y="48135"/>
                      </a:cubicBezTo>
                      <a:cubicBezTo>
                        <a:pt x="26138" y="48878"/>
                        <a:pt x="27067" y="49435"/>
                        <a:pt x="28738" y="50735"/>
                      </a:cubicBezTo>
                      <a:close/>
                    </a:path>
                  </a:pathLst>
                </a:custGeom>
                <a:solidFill>
                  <a:srgbClr val="FFFFFF"/>
                </a:solidFill>
                <a:ln w="18539"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E8A2B072-4EF3-7EEF-E1CE-1DF8430B5C72}"/>
                    </a:ext>
                  </a:extLst>
                </p:cNvPr>
                <p:cNvSpPr/>
                <p:nvPr/>
              </p:nvSpPr>
              <p:spPr>
                <a:xfrm>
                  <a:off x="6242659" y="3842663"/>
                  <a:ext cx="99198" cy="85104"/>
                </a:xfrm>
                <a:custGeom>
                  <a:avLst/>
                  <a:gdLst>
                    <a:gd name="connsiteX0" fmla="*/ 28338 w 99198"/>
                    <a:gd name="connsiteY0" fmla="*/ 50614 h 85104"/>
                    <a:gd name="connsiteX1" fmla="*/ 71787 w 99198"/>
                    <a:gd name="connsiteY1" fmla="*/ 7165 h 85104"/>
                    <a:gd name="connsiteX2" fmla="*/ 79586 w 99198"/>
                    <a:gd name="connsiteY2" fmla="*/ 1223 h 85104"/>
                    <a:gd name="connsiteX3" fmla="*/ 96483 w 99198"/>
                    <a:gd name="connsiteY3" fmla="*/ 6237 h 85104"/>
                    <a:gd name="connsiteX4" fmla="*/ 95183 w 99198"/>
                    <a:gd name="connsiteY4" fmla="*/ 23876 h 85104"/>
                    <a:gd name="connsiteX5" fmla="*/ 69374 w 99198"/>
                    <a:gd name="connsiteY5" fmla="*/ 49871 h 85104"/>
                    <a:gd name="connsiteX6" fmla="*/ 39850 w 99198"/>
                    <a:gd name="connsiteY6" fmla="*/ 79395 h 85104"/>
                    <a:gd name="connsiteX7" fmla="*/ 16640 w 99198"/>
                    <a:gd name="connsiteY7" fmla="*/ 79395 h 85104"/>
                    <a:gd name="connsiteX8" fmla="*/ 5500 w 99198"/>
                    <a:gd name="connsiteY8" fmla="*/ 68254 h 85104"/>
                    <a:gd name="connsiteX9" fmla="*/ 3643 w 99198"/>
                    <a:gd name="connsiteY9" fmla="*/ 47458 h 85104"/>
                    <a:gd name="connsiteX10" fmla="*/ 24996 w 99198"/>
                    <a:gd name="connsiteY10" fmla="*/ 47643 h 85104"/>
                    <a:gd name="connsiteX11" fmla="*/ 28338 w 99198"/>
                    <a:gd name="connsiteY11" fmla="*/ 50614 h 8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198" h="85104">
                      <a:moveTo>
                        <a:pt x="28338" y="50614"/>
                      </a:moveTo>
                      <a:cubicBezTo>
                        <a:pt x="43193" y="35760"/>
                        <a:pt x="57304" y="21462"/>
                        <a:pt x="71787" y="7165"/>
                      </a:cubicBezTo>
                      <a:cubicBezTo>
                        <a:pt x="74201" y="4937"/>
                        <a:pt x="76615" y="2337"/>
                        <a:pt x="79586" y="1223"/>
                      </a:cubicBezTo>
                      <a:cubicBezTo>
                        <a:pt x="86270" y="-1376"/>
                        <a:pt x="92398" y="109"/>
                        <a:pt x="96483" y="6237"/>
                      </a:cubicBezTo>
                      <a:cubicBezTo>
                        <a:pt x="100382" y="12178"/>
                        <a:pt x="100196" y="18491"/>
                        <a:pt x="95183" y="23876"/>
                      </a:cubicBezTo>
                      <a:cubicBezTo>
                        <a:pt x="86827" y="32789"/>
                        <a:pt x="78101" y="41330"/>
                        <a:pt x="69374" y="49871"/>
                      </a:cubicBezTo>
                      <a:cubicBezTo>
                        <a:pt x="59533" y="59712"/>
                        <a:pt x="49877" y="69553"/>
                        <a:pt x="39850" y="79395"/>
                      </a:cubicBezTo>
                      <a:cubicBezTo>
                        <a:pt x="32052" y="87007"/>
                        <a:pt x="24625" y="87007"/>
                        <a:pt x="16640" y="79395"/>
                      </a:cubicBezTo>
                      <a:cubicBezTo>
                        <a:pt x="12741" y="75681"/>
                        <a:pt x="9028" y="71967"/>
                        <a:pt x="5500" y="68254"/>
                      </a:cubicBezTo>
                      <a:cubicBezTo>
                        <a:pt x="-1185" y="61384"/>
                        <a:pt x="-1742" y="53585"/>
                        <a:pt x="3643" y="47458"/>
                      </a:cubicBezTo>
                      <a:cubicBezTo>
                        <a:pt x="9399" y="41144"/>
                        <a:pt x="17197" y="41144"/>
                        <a:pt x="24996" y="47643"/>
                      </a:cubicBezTo>
                      <a:cubicBezTo>
                        <a:pt x="25924" y="48386"/>
                        <a:pt x="26667" y="49129"/>
                        <a:pt x="28338" y="50614"/>
                      </a:cubicBezTo>
                      <a:close/>
                    </a:path>
                  </a:pathLst>
                </a:custGeom>
                <a:solidFill>
                  <a:srgbClr val="FFFFFF"/>
                </a:solidFill>
                <a:ln w="18539"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5700D91-4EA9-7618-FB40-4A804CF28309}"/>
                    </a:ext>
                  </a:extLst>
                </p:cNvPr>
                <p:cNvSpPr/>
                <p:nvPr/>
              </p:nvSpPr>
              <p:spPr>
                <a:xfrm>
                  <a:off x="6384815" y="3870809"/>
                  <a:ext cx="113644" cy="28491"/>
                </a:xfrm>
                <a:custGeom>
                  <a:avLst/>
                  <a:gdLst>
                    <a:gd name="connsiteX0" fmla="*/ 56636 w 113644"/>
                    <a:gd name="connsiteY0" fmla="*/ 28409 h 28491"/>
                    <a:gd name="connsiteX1" fmla="*/ 16715 w 113644"/>
                    <a:gd name="connsiteY1" fmla="*/ 28409 h 28491"/>
                    <a:gd name="connsiteX2" fmla="*/ 4 w 113644"/>
                    <a:gd name="connsiteY2" fmla="*/ 13926 h 28491"/>
                    <a:gd name="connsiteX3" fmla="*/ 16344 w 113644"/>
                    <a:gd name="connsiteY3" fmla="*/ 0 h 28491"/>
                    <a:gd name="connsiteX4" fmla="*/ 97115 w 113644"/>
                    <a:gd name="connsiteY4" fmla="*/ 0 h 28491"/>
                    <a:gd name="connsiteX5" fmla="*/ 113640 w 113644"/>
                    <a:gd name="connsiteY5" fmla="*/ 14483 h 28491"/>
                    <a:gd name="connsiteX6" fmla="*/ 97486 w 113644"/>
                    <a:gd name="connsiteY6" fmla="*/ 28409 h 28491"/>
                    <a:gd name="connsiteX7" fmla="*/ 56636 w 113644"/>
                    <a:gd name="connsiteY7" fmla="*/ 28409 h 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44" h="28491">
                      <a:moveTo>
                        <a:pt x="56636" y="28409"/>
                      </a:moveTo>
                      <a:cubicBezTo>
                        <a:pt x="43267" y="28409"/>
                        <a:pt x="30084" y="28409"/>
                        <a:pt x="16715" y="28409"/>
                      </a:cubicBezTo>
                      <a:cubicBezTo>
                        <a:pt x="6131" y="28409"/>
                        <a:pt x="-182" y="22653"/>
                        <a:pt x="4" y="13926"/>
                      </a:cubicBezTo>
                      <a:cubicBezTo>
                        <a:pt x="4" y="5756"/>
                        <a:pt x="6503" y="0"/>
                        <a:pt x="16344" y="0"/>
                      </a:cubicBezTo>
                      <a:cubicBezTo>
                        <a:pt x="43267" y="0"/>
                        <a:pt x="70191" y="0"/>
                        <a:pt x="97115" y="0"/>
                      </a:cubicBezTo>
                      <a:cubicBezTo>
                        <a:pt x="107698" y="0"/>
                        <a:pt x="113826" y="5570"/>
                        <a:pt x="113640" y="14483"/>
                      </a:cubicBezTo>
                      <a:cubicBezTo>
                        <a:pt x="113640" y="23024"/>
                        <a:pt x="107698" y="28223"/>
                        <a:pt x="97486" y="28409"/>
                      </a:cubicBezTo>
                      <a:cubicBezTo>
                        <a:pt x="83931" y="28595"/>
                        <a:pt x="70377" y="28409"/>
                        <a:pt x="56636" y="28409"/>
                      </a:cubicBezTo>
                      <a:close/>
                    </a:path>
                  </a:pathLst>
                </a:custGeom>
                <a:solidFill>
                  <a:srgbClr val="FFFFFF"/>
                </a:solidFill>
                <a:ln w="18539"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6A12BD77-A3FE-3226-0045-432C7D05E571}"/>
                    </a:ext>
                  </a:extLst>
                </p:cNvPr>
                <p:cNvSpPr/>
                <p:nvPr/>
              </p:nvSpPr>
              <p:spPr>
                <a:xfrm>
                  <a:off x="6384629" y="3756709"/>
                  <a:ext cx="85236" cy="28584"/>
                </a:xfrm>
                <a:custGeom>
                  <a:avLst/>
                  <a:gdLst>
                    <a:gd name="connsiteX0" fmla="*/ 42339 w 85236"/>
                    <a:gd name="connsiteY0" fmla="*/ 28502 h 28584"/>
                    <a:gd name="connsiteX1" fmla="*/ 14859 w 85236"/>
                    <a:gd name="connsiteY1" fmla="*/ 28502 h 28584"/>
                    <a:gd name="connsiteX2" fmla="*/ 4 w 85236"/>
                    <a:gd name="connsiteY2" fmla="*/ 14762 h 28584"/>
                    <a:gd name="connsiteX3" fmla="*/ 14116 w 85236"/>
                    <a:gd name="connsiteY3" fmla="*/ 279 h 28584"/>
                    <a:gd name="connsiteX4" fmla="*/ 71491 w 85236"/>
                    <a:gd name="connsiteY4" fmla="*/ 279 h 28584"/>
                    <a:gd name="connsiteX5" fmla="*/ 85231 w 85236"/>
                    <a:gd name="connsiteY5" fmla="*/ 14947 h 28584"/>
                    <a:gd name="connsiteX6" fmla="*/ 70563 w 85236"/>
                    <a:gd name="connsiteY6" fmla="*/ 28502 h 28584"/>
                    <a:gd name="connsiteX7" fmla="*/ 42339 w 85236"/>
                    <a:gd name="connsiteY7" fmla="*/ 28502 h 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36" h="28584">
                      <a:moveTo>
                        <a:pt x="42339" y="28502"/>
                      </a:moveTo>
                      <a:cubicBezTo>
                        <a:pt x="33241" y="28502"/>
                        <a:pt x="24143" y="28502"/>
                        <a:pt x="14859" y="28502"/>
                      </a:cubicBezTo>
                      <a:cubicBezTo>
                        <a:pt x="6317" y="28316"/>
                        <a:pt x="190" y="22560"/>
                        <a:pt x="4" y="14762"/>
                      </a:cubicBezTo>
                      <a:cubicBezTo>
                        <a:pt x="-181" y="7149"/>
                        <a:pt x="5760" y="464"/>
                        <a:pt x="14116" y="279"/>
                      </a:cubicBezTo>
                      <a:cubicBezTo>
                        <a:pt x="33241" y="-93"/>
                        <a:pt x="52366" y="-93"/>
                        <a:pt x="71491" y="279"/>
                      </a:cubicBezTo>
                      <a:cubicBezTo>
                        <a:pt x="80032" y="279"/>
                        <a:pt x="85417" y="6777"/>
                        <a:pt x="85231" y="14947"/>
                      </a:cubicBezTo>
                      <a:cubicBezTo>
                        <a:pt x="85046" y="23117"/>
                        <a:pt x="79475" y="28316"/>
                        <a:pt x="70563" y="28502"/>
                      </a:cubicBezTo>
                      <a:cubicBezTo>
                        <a:pt x="61093" y="28688"/>
                        <a:pt x="51809" y="28502"/>
                        <a:pt x="42339" y="28502"/>
                      </a:cubicBezTo>
                      <a:close/>
                    </a:path>
                  </a:pathLst>
                </a:custGeom>
                <a:solidFill>
                  <a:srgbClr val="FFFFFF"/>
                </a:solidFill>
                <a:ln w="18539"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60DFCADF-F7FB-46C3-35ED-C1ED8E8A632F}"/>
                    </a:ext>
                  </a:extLst>
                </p:cNvPr>
                <p:cNvSpPr/>
                <p:nvPr/>
              </p:nvSpPr>
              <p:spPr>
                <a:xfrm>
                  <a:off x="6384629" y="3643083"/>
                  <a:ext cx="71305" cy="28584"/>
                </a:xfrm>
                <a:custGeom>
                  <a:avLst/>
                  <a:gdLst>
                    <a:gd name="connsiteX0" fmla="*/ 35840 w 71305"/>
                    <a:gd name="connsiteY0" fmla="*/ 83 h 28584"/>
                    <a:gd name="connsiteX1" fmla="*/ 56637 w 71305"/>
                    <a:gd name="connsiteY1" fmla="*/ 83 h 28584"/>
                    <a:gd name="connsiteX2" fmla="*/ 71305 w 71305"/>
                    <a:gd name="connsiteY2" fmla="*/ 14009 h 28584"/>
                    <a:gd name="connsiteX3" fmla="*/ 56822 w 71305"/>
                    <a:gd name="connsiteY3" fmla="*/ 28306 h 28584"/>
                    <a:gd name="connsiteX4" fmla="*/ 14301 w 71305"/>
                    <a:gd name="connsiteY4" fmla="*/ 28306 h 28584"/>
                    <a:gd name="connsiteX5" fmla="*/ 4 w 71305"/>
                    <a:gd name="connsiteY5" fmla="*/ 13823 h 28584"/>
                    <a:gd name="connsiteX6" fmla="*/ 14859 w 71305"/>
                    <a:gd name="connsiteY6" fmla="*/ 83 h 28584"/>
                    <a:gd name="connsiteX7" fmla="*/ 35655 w 71305"/>
                    <a:gd name="connsiteY7" fmla="*/ 83 h 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05" h="28584">
                      <a:moveTo>
                        <a:pt x="35840" y="83"/>
                      </a:moveTo>
                      <a:cubicBezTo>
                        <a:pt x="42711" y="83"/>
                        <a:pt x="49766" y="83"/>
                        <a:pt x="56637" y="83"/>
                      </a:cubicBezTo>
                      <a:cubicBezTo>
                        <a:pt x="65178" y="454"/>
                        <a:pt x="71305" y="6210"/>
                        <a:pt x="71305" y="14009"/>
                      </a:cubicBezTo>
                      <a:cubicBezTo>
                        <a:pt x="71305" y="21621"/>
                        <a:pt x="65363" y="28120"/>
                        <a:pt x="56822" y="28306"/>
                      </a:cubicBezTo>
                      <a:cubicBezTo>
                        <a:pt x="42711" y="28677"/>
                        <a:pt x="28413" y="28677"/>
                        <a:pt x="14301" y="28306"/>
                      </a:cubicBezTo>
                      <a:cubicBezTo>
                        <a:pt x="5946" y="28120"/>
                        <a:pt x="-182" y="21621"/>
                        <a:pt x="4" y="13823"/>
                      </a:cubicBezTo>
                      <a:cubicBezTo>
                        <a:pt x="4" y="6024"/>
                        <a:pt x="6132" y="268"/>
                        <a:pt x="14859" y="83"/>
                      </a:cubicBezTo>
                      <a:cubicBezTo>
                        <a:pt x="21729" y="-103"/>
                        <a:pt x="28785" y="83"/>
                        <a:pt x="35655" y="83"/>
                      </a:cubicBezTo>
                      <a:close/>
                    </a:path>
                  </a:pathLst>
                </a:custGeom>
                <a:solidFill>
                  <a:srgbClr val="FFFFFF"/>
                </a:solidFill>
                <a:ln w="18539"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2CE20C8F-96E4-3BEE-3B2F-BC2A9227909A}"/>
                    </a:ext>
                  </a:extLst>
                </p:cNvPr>
                <p:cNvSpPr/>
                <p:nvPr/>
              </p:nvSpPr>
              <p:spPr>
                <a:xfrm>
                  <a:off x="6544548" y="3628683"/>
                  <a:ext cx="364144" cy="431009"/>
                </a:xfrm>
                <a:custGeom>
                  <a:avLst/>
                  <a:gdLst>
                    <a:gd name="connsiteX0" fmla="*/ 181736 w 364144"/>
                    <a:gd name="connsiteY0" fmla="*/ 0 h 431009"/>
                    <a:gd name="connsiteX1" fmla="*/ 344392 w 364144"/>
                    <a:gd name="connsiteY1" fmla="*/ 34722 h 431009"/>
                    <a:gd name="connsiteX2" fmla="*/ 363888 w 364144"/>
                    <a:gd name="connsiteY2" fmla="*/ 66102 h 431009"/>
                    <a:gd name="connsiteX3" fmla="*/ 283117 w 364144"/>
                    <a:gd name="connsiteY3" fmla="*/ 328282 h 431009"/>
                    <a:gd name="connsiteX4" fmla="*/ 202718 w 364144"/>
                    <a:gd name="connsiteY4" fmla="*/ 422236 h 431009"/>
                    <a:gd name="connsiteX5" fmla="*/ 161311 w 364144"/>
                    <a:gd name="connsiteY5" fmla="*/ 422236 h 431009"/>
                    <a:gd name="connsiteX6" fmla="*/ 51946 w 364144"/>
                    <a:gd name="connsiteY6" fmla="*/ 273135 h 431009"/>
                    <a:gd name="connsiteX7" fmla="*/ 1626 w 364144"/>
                    <a:gd name="connsiteY7" fmla="*/ 81328 h 431009"/>
                    <a:gd name="connsiteX8" fmla="*/ 141 w 364144"/>
                    <a:gd name="connsiteY8" fmla="*/ 67216 h 431009"/>
                    <a:gd name="connsiteX9" fmla="*/ 20009 w 364144"/>
                    <a:gd name="connsiteY9" fmla="*/ 34536 h 431009"/>
                    <a:gd name="connsiteX10" fmla="*/ 181736 w 364144"/>
                    <a:gd name="connsiteY10" fmla="*/ 0 h 431009"/>
                    <a:gd name="connsiteX11" fmla="*/ 182107 w 364144"/>
                    <a:gd name="connsiteY11" fmla="*/ 402368 h 431009"/>
                    <a:gd name="connsiteX12" fmla="*/ 193805 w 364144"/>
                    <a:gd name="connsiteY12" fmla="*/ 392527 h 431009"/>
                    <a:gd name="connsiteX13" fmla="*/ 279404 w 364144"/>
                    <a:gd name="connsiteY13" fmla="*/ 275735 h 431009"/>
                    <a:gd name="connsiteX14" fmla="*/ 335479 w 364144"/>
                    <a:gd name="connsiteY14" fmla="*/ 67773 h 431009"/>
                    <a:gd name="connsiteX15" fmla="*/ 328794 w 364144"/>
                    <a:gd name="connsiteY15" fmla="*/ 59232 h 431009"/>
                    <a:gd name="connsiteX16" fmla="*/ 34863 w 364144"/>
                    <a:gd name="connsiteY16" fmla="*/ 59232 h 431009"/>
                    <a:gd name="connsiteX17" fmla="*/ 28736 w 364144"/>
                    <a:gd name="connsiteY17" fmla="*/ 69816 h 431009"/>
                    <a:gd name="connsiteX18" fmla="*/ 45633 w 364144"/>
                    <a:gd name="connsiteY18" fmla="*/ 164884 h 431009"/>
                    <a:gd name="connsiteX19" fmla="*/ 128260 w 364144"/>
                    <a:gd name="connsiteY19" fmla="*/ 347779 h 431009"/>
                    <a:gd name="connsiteX20" fmla="*/ 181922 w 364144"/>
                    <a:gd name="connsiteY20" fmla="*/ 402740 h 4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4144" h="431009">
                      <a:moveTo>
                        <a:pt x="181736" y="0"/>
                      </a:moveTo>
                      <a:cubicBezTo>
                        <a:pt x="238368" y="371"/>
                        <a:pt x="292587" y="11512"/>
                        <a:pt x="344392" y="34722"/>
                      </a:cubicBezTo>
                      <a:cubicBezTo>
                        <a:pt x="359060" y="41221"/>
                        <a:pt x="365559" y="50691"/>
                        <a:pt x="363888" y="66102"/>
                      </a:cubicBezTo>
                      <a:cubicBezTo>
                        <a:pt x="354233" y="158756"/>
                        <a:pt x="331951" y="247511"/>
                        <a:pt x="283117" y="328282"/>
                      </a:cubicBezTo>
                      <a:cubicBezTo>
                        <a:pt x="261578" y="363933"/>
                        <a:pt x="235212" y="395870"/>
                        <a:pt x="202718" y="422236"/>
                      </a:cubicBezTo>
                      <a:cubicBezTo>
                        <a:pt x="188420" y="433934"/>
                        <a:pt x="175609" y="433934"/>
                        <a:pt x="161311" y="422236"/>
                      </a:cubicBezTo>
                      <a:cubicBezTo>
                        <a:pt x="111920" y="381944"/>
                        <a:pt x="77569" y="330696"/>
                        <a:pt x="51946" y="273135"/>
                      </a:cubicBezTo>
                      <a:cubicBezTo>
                        <a:pt x="24651" y="212046"/>
                        <a:pt x="9425" y="147616"/>
                        <a:pt x="1626" y="81328"/>
                      </a:cubicBezTo>
                      <a:cubicBezTo>
                        <a:pt x="1069" y="76686"/>
                        <a:pt x="327" y="72044"/>
                        <a:pt x="141" y="67216"/>
                      </a:cubicBezTo>
                      <a:cubicBezTo>
                        <a:pt x="-973" y="50505"/>
                        <a:pt x="4412" y="41407"/>
                        <a:pt x="20009" y="34536"/>
                      </a:cubicBezTo>
                      <a:cubicBezTo>
                        <a:pt x="71442" y="11698"/>
                        <a:pt x="125475" y="371"/>
                        <a:pt x="181736" y="0"/>
                      </a:cubicBezTo>
                      <a:close/>
                      <a:moveTo>
                        <a:pt x="182107" y="402368"/>
                      </a:moveTo>
                      <a:cubicBezTo>
                        <a:pt x="186192" y="398841"/>
                        <a:pt x="190092" y="395870"/>
                        <a:pt x="193805" y="392527"/>
                      </a:cubicBezTo>
                      <a:cubicBezTo>
                        <a:pt x="230570" y="359662"/>
                        <a:pt x="258050" y="319927"/>
                        <a:pt x="279404" y="275735"/>
                      </a:cubicBezTo>
                      <a:cubicBezTo>
                        <a:pt x="311155" y="210004"/>
                        <a:pt x="326938" y="139817"/>
                        <a:pt x="335479" y="67773"/>
                      </a:cubicBezTo>
                      <a:cubicBezTo>
                        <a:pt x="336222" y="61831"/>
                        <a:pt x="332879" y="60903"/>
                        <a:pt x="328794" y="59232"/>
                      </a:cubicBezTo>
                      <a:cubicBezTo>
                        <a:pt x="230755" y="18382"/>
                        <a:pt x="132902" y="18382"/>
                        <a:pt x="34863" y="59232"/>
                      </a:cubicBezTo>
                      <a:cubicBezTo>
                        <a:pt x="29478" y="61460"/>
                        <a:pt x="27807" y="64060"/>
                        <a:pt x="28736" y="69816"/>
                      </a:cubicBezTo>
                      <a:cubicBezTo>
                        <a:pt x="34306" y="101567"/>
                        <a:pt x="38391" y="133504"/>
                        <a:pt x="45633" y="164884"/>
                      </a:cubicBezTo>
                      <a:cubicBezTo>
                        <a:pt x="61044" y="231171"/>
                        <a:pt x="86482" y="293374"/>
                        <a:pt x="128260" y="347779"/>
                      </a:cubicBezTo>
                      <a:cubicBezTo>
                        <a:pt x="143857" y="368018"/>
                        <a:pt x="161311" y="386586"/>
                        <a:pt x="181922" y="402740"/>
                      </a:cubicBezTo>
                      <a:close/>
                    </a:path>
                  </a:pathLst>
                </a:custGeom>
                <a:solidFill>
                  <a:srgbClr val="FFFFFF"/>
                </a:solidFill>
                <a:ln w="18539"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B1137B7-7611-AF48-EA22-DC35E042E923}"/>
                    </a:ext>
                  </a:extLst>
                </p:cNvPr>
                <p:cNvSpPr/>
                <p:nvPr/>
              </p:nvSpPr>
              <p:spPr>
                <a:xfrm>
                  <a:off x="6655497" y="3742773"/>
                  <a:ext cx="142077" cy="142389"/>
                </a:xfrm>
                <a:custGeom>
                  <a:avLst/>
                  <a:gdLst>
                    <a:gd name="connsiteX0" fmla="*/ 41635 w 142077"/>
                    <a:gd name="connsiteY0" fmla="*/ 105569 h 142389"/>
                    <a:gd name="connsiteX1" fmla="*/ 112194 w 142077"/>
                    <a:gd name="connsiteY1" fmla="*/ 11429 h 142389"/>
                    <a:gd name="connsiteX2" fmla="*/ 115722 w 142077"/>
                    <a:gd name="connsiteY2" fmla="*/ 6787 h 142389"/>
                    <a:gd name="connsiteX3" fmla="*/ 136146 w 142077"/>
                    <a:gd name="connsiteY3" fmla="*/ 2517 h 142389"/>
                    <a:gd name="connsiteX4" fmla="*/ 138375 w 142077"/>
                    <a:gd name="connsiteY4" fmla="*/ 23870 h 142389"/>
                    <a:gd name="connsiteX5" fmla="*/ 55004 w 142077"/>
                    <a:gd name="connsiteY5" fmla="*/ 135092 h 142389"/>
                    <a:gd name="connsiteX6" fmla="*/ 31609 w 142077"/>
                    <a:gd name="connsiteY6" fmla="*/ 136949 h 142389"/>
                    <a:gd name="connsiteX7" fmla="*/ 5613 w 142077"/>
                    <a:gd name="connsiteY7" fmla="*/ 110954 h 142389"/>
                    <a:gd name="connsiteX8" fmla="*/ 4314 w 142077"/>
                    <a:gd name="connsiteY8" fmla="*/ 89600 h 142389"/>
                    <a:gd name="connsiteX9" fmla="*/ 25667 w 142077"/>
                    <a:gd name="connsiteY9" fmla="*/ 90900 h 142389"/>
                    <a:gd name="connsiteX10" fmla="*/ 39964 w 142077"/>
                    <a:gd name="connsiteY10" fmla="*/ 104826 h 142389"/>
                    <a:gd name="connsiteX11" fmla="*/ 41635 w 142077"/>
                    <a:gd name="connsiteY11" fmla="*/ 105383 h 14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077" h="142389">
                      <a:moveTo>
                        <a:pt x="41635" y="105569"/>
                      </a:moveTo>
                      <a:cubicBezTo>
                        <a:pt x="65217" y="74003"/>
                        <a:pt x="88798" y="42809"/>
                        <a:pt x="112194" y="11429"/>
                      </a:cubicBezTo>
                      <a:cubicBezTo>
                        <a:pt x="113308" y="9944"/>
                        <a:pt x="114422" y="8273"/>
                        <a:pt x="115722" y="6787"/>
                      </a:cubicBezTo>
                      <a:cubicBezTo>
                        <a:pt x="121663" y="-454"/>
                        <a:pt x="129648" y="-1940"/>
                        <a:pt x="136146" y="2517"/>
                      </a:cubicBezTo>
                      <a:cubicBezTo>
                        <a:pt x="143017" y="7344"/>
                        <a:pt x="144131" y="16071"/>
                        <a:pt x="138375" y="23870"/>
                      </a:cubicBezTo>
                      <a:cubicBezTo>
                        <a:pt x="110708" y="61006"/>
                        <a:pt x="82856" y="98142"/>
                        <a:pt x="55004" y="135092"/>
                      </a:cubicBezTo>
                      <a:cubicBezTo>
                        <a:pt x="48134" y="144190"/>
                        <a:pt x="39593" y="144747"/>
                        <a:pt x="31609" y="136949"/>
                      </a:cubicBezTo>
                      <a:cubicBezTo>
                        <a:pt x="22882" y="128408"/>
                        <a:pt x="14155" y="119866"/>
                        <a:pt x="5613" y="110954"/>
                      </a:cubicBezTo>
                      <a:cubicBezTo>
                        <a:pt x="-1442" y="103712"/>
                        <a:pt x="-1814" y="95542"/>
                        <a:pt x="4314" y="89600"/>
                      </a:cubicBezTo>
                      <a:cubicBezTo>
                        <a:pt x="10255" y="83659"/>
                        <a:pt x="18611" y="84216"/>
                        <a:pt x="25667" y="90900"/>
                      </a:cubicBezTo>
                      <a:cubicBezTo>
                        <a:pt x="30495" y="95542"/>
                        <a:pt x="35137" y="100184"/>
                        <a:pt x="39964" y="104826"/>
                      </a:cubicBezTo>
                      <a:cubicBezTo>
                        <a:pt x="39964" y="104826"/>
                        <a:pt x="40521" y="104826"/>
                        <a:pt x="41635" y="105383"/>
                      </a:cubicBezTo>
                      <a:close/>
                    </a:path>
                  </a:pathLst>
                </a:custGeom>
                <a:solidFill>
                  <a:srgbClr val="FFFFFF"/>
                </a:solidFill>
                <a:ln w="18539" cap="flat">
                  <a:noFill/>
                  <a:prstDash val="solid"/>
                  <a:miter/>
                </a:ln>
              </p:spPr>
              <p:txBody>
                <a:bodyPr rtlCol="0" anchor="ctr"/>
                <a:lstStyle/>
                <a:p>
                  <a:endParaRPr lang="en-IN"/>
                </a:p>
              </p:txBody>
            </p:sp>
          </p:grpSp>
        </p:grpSp>
      </p:grpSp>
      <p:grpSp>
        <p:nvGrpSpPr>
          <p:cNvPr id="6" name="Group 5">
            <a:extLst>
              <a:ext uri="{FF2B5EF4-FFF2-40B4-BE49-F238E27FC236}">
                <a16:creationId xmlns:a16="http://schemas.microsoft.com/office/drawing/2014/main" id="{630793C2-ADBC-637F-91E3-B98869F44F94}"/>
              </a:ext>
            </a:extLst>
          </p:cNvPr>
          <p:cNvGrpSpPr/>
          <p:nvPr/>
        </p:nvGrpSpPr>
        <p:grpSpPr>
          <a:xfrm>
            <a:off x="8591127" y="424335"/>
            <a:ext cx="2711873" cy="404081"/>
            <a:chOff x="8123091" y="492670"/>
            <a:chExt cx="2711873" cy="404081"/>
          </a:xfrm>
        </p:grpSpPr>
        <p:pic>
          <p:nvPicPr>
            <p:cNvPr id="7" name="Graphic 6">
              <a:extLst>
                <a:ext uri="{FF2B5EF4-FFF2-40B4-BE49-F238E27FC236}">
                  <a16:creationId xmlns:a16="http://schemas.microsoft.com/office/drawing/2014/main" id="{C355EFED-C4EC-220D-CE56-1657F706E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091" y="512342"/>
              <a:ext cx="1139788" cy="378950"/>
            </a:xfrm>
            <a:prstGeom prst="rect">
              <a:avLst/>
            </a:prstGeom>
          </p:spPr>
        </p:pic>
        <p:pic>
          <p:nvPicPr>
            <p:cNvPr id="8" name="Picture 7">
              <a:extLst>
                <a:ext uri="{FF2B5EF4-FFF2-40B4-BE49-F238E27FC236}">
                  <a16:creationId xmlns:a16="http://schemas.microsoft.com/office/drawing/2014/main" id="{4F3055F0-F4E2-A16E-9258-05EB7B013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9" name="Title 8">
            <a:extLst>
              <a:ext uri="{FF2B5EF4-FFF2-40B4-BE49-F238E27FC236}">
                <a16:creationId xmlns:a16="http://schemas.microsoft.com/office/drawing/2014/main" id="{B7179245-359A-800C-6762-C79B9154602C}"/>
              </a:ext>
            </a:extLst>
          </p:cNvPr>
          <p:cNvSpPr>
            <a:spLocks noGrp="1"/>
          </p:cNvSpPr>
          <p:nvPr>
            <p:ph type="title"/>
          </p:nvPr>
        </p:nvSpPr>
        <p:spPr/>
        <p:txBody>
          <a:bodyPr>
            <a:normAutofit/>
          </a:bodyPr>
          <a:lstStyle/>
          <a:p>
            <a:r>
              <a:rPr lang="en-IN" sz="3600" b="1" dirty="0">
                <a:latin typeface="Arial" panose="020B0604020202020204" pitchFamily="34" charset="0"/>
                <a:cs typeface="Arial" panose="020B0604020202020204" pitchFamily="34" charset="0"/>
              </a:rPr>
              <a:t>Process Flow of SMAG</a:t>
            </a:r>
            <a:endParaRPr lang="en-IN" sz="3600" b="1" dirty="0"/>
          </a:p>
        </p:txBody>
      </p:sp>
      <p:sp>
        <p:nvSpPr>
          <p:cNvPr id="30" name="Content Placeholder 29">
            <a:extLst>
              <a:ext uri="{FF2B5EF4-FFF2-40B4-BE49-F238E27FC236}">
                <a16:creationId xmlns:a16="http://schemas.microsoft.com/office/drawing/2014/main" id="{2A063CC7-19A8-2744-15B6-833E62194421}"/>
              </a:ext>
            </a:extLst>
          </p:cNvPr>
          <p:cNvSpPr>
            <a:spLocks noGrp="1"/>
          </p:cNvSpPr>
          <p:nvPr>
            <p:ph idx="1"/>
          </p:nvPr>
        </p:nvSpPr>
        <p:spPr>
          <a:xfrm>
            <a:off x="1367160" y="1825625"/>
            <a:ext cx="9986639" cy="4351338"/>
          </a:xfrm>
        </p:spPr>
        <p:txBody>
          <a:bodyPr>
            <a:normAutofit/>
          </a:bodyPr>
          <a:lstStyle/>
          <a:p>
            <a:pPr marL="0" indent="0">
              <a:buNone/>
            </a:pPr>
            <a:r>
              <a:rPr lang="en-US" sz="1600" b="1" dirty="0">
                <a:effectLst/>
                <a:latin typeface="Arial" panose="020B0604020202020204" pitchFamily="34" charset="0"/>
                <a:ea typeface="Calibri" panose="020F0502020204030204" pitchFamily="34" charset="0"/>
                <a:cs typeface="Arial" panose="020B0604020202020204" pitchFamily="34" charset="0"/>
              </a:rPr>
              <a:t>Data Generation, Data Cleaning</a:t>
            </a:r>
          </a:p>
          <a:p>
            <a:pPr marL="0" indent="0">
              <a:buNone/>
            </a:pPr>
            <a:endParaRPr lang="en-US" sz="1600" b="1"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US" sz="1600" b="1" dirty="0">
                <a:effectLst/>
                <a:latin typeface="Arial" panose="020B0604020202020204" pitchFamily="34" charset="0"/>
                <a:ea typeface="Calibri" panose="020F0502020204030204" pitchFamily="34" charset="0"/>
                <a:cs typeface="Arial" panose="020B0604020202020204" pitchFamily="34" charset="0"/>
              </a:rPr>
              <a:t>QSAR (Quantitative Structure-Activity Relationship Models)</a:t>
            </a:r>
          </a:p>
          <a:p>
            <a:pPr marL="0" indent="0">
              <a:buNone/>
            </a:pPr>
            <a:endParaRPr lang="en-US" sz="1600" b="1"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US" sz="1600" b="1" dirty="0">
                <a:effectLst/>
                <a:latin typeface="Arial" panose="020B0604020202020204" pitchFamily="34" charset="0"/>
                <a:ea typeface="Calibri" panose="020F0502020204030204" pitchFamily="34" charset="0"/>
                <a:cs typeface="Arial" panose="020B0604020202020204" pitchFamily="34" charset="0"/>
              </a:rPr>
              <a:t>ADME Prediction</a:t>
            </a:r>
          </a:p>
          <a:p>
            <a:pPr marL="0" indent="0">
              <a:buNone/>
            </a:pPr>
            <a:endParaRPr lang="en-US" sz="1600" b="1"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US" sz="1600" b="1" dirty="0">
                <a:effectLst/>
                <a:latin typeface="Arial" panose="020B0604020202020204" pitchFamily="34" charset="0"/>
                <a:ea typeface="Calibri" panose="020F0502020204030204" pitchFamily="34" charset="0"/>
                <a:cs typeface="Arial" panose="020B0604020202020204" pitchFamily="34" charset="0"/>
              </a:rPr>
              <a:t>Toxicity Prediction</a:t>
            </a:r>
          </a:p>
          <a:p>
            <a:pPr marL="0" indent="0">
              <a:buNone/>
            </a:pPr>
            <a:endParaRPr lang="en-US" sz="1600" b="1"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US" sz="1600" b="1" dirty="0">
                <a:effectLst/>
                <a:latin typeface="Arial" panose="020B0604020202020204" pitchFamily="34" charset="0"/>
                <a:ea typeface="Calibri" panose="020F0502020204030204" pitchFamily="34" charset="0"/>
                <a:cs typeface="Arial" panose="020B0604020202020204" pitchFamily="34" charset="0"/>
              </a:rPr>
              <a:t>Retro Synthesis</a:t>
            </a:r>
            <a:endParaRPr lang="en-IN" sz="1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CCF23BE-E3D2-E990-88E3-B14DEACB32C8}"/>
              </a:ext>
            </a:extLst>
          </p:cNvPr>
          <p:cNvGrpSpPr/>
          <p:nvPr/>
        </p:nvGrpSpPr>
        <p:grpSpPr>
          <a:xfrm>
            <a:off x="864376" y="1796261"/>
            <a:ext cx="382272" cy="3157479"/>
            <a:chOff x="838200" y="1796261"/>
            <a:chExt cx="408448" cy="3373684"/>
          </a:xfrm>
        </p:grpSpPr>
        <p:sp>
          <p:nvSpPr>
            <p:cNvPr id="19" name="Google Shape;141;p3">
              <a:extLst>
                <a:ext uri="{FF2B5EF4-FFF2-40B4-BE49-F238E27FC236}">
                  <a16:creationId xmlns:a16="http://schemas.microsoft.com/office/drawing/2014/main" id="{C544DFD9-CBF0-DAB3-2CF5-7A0FD138916A}"/>
                </a:ext>
              </a:extLst>
            </p:cNvPr>
            <p:cNvSpPr/>
            <p:nvPr/>
          </p:nvSpPr>
          <p:spPr>
            <a:xfrm>
              <a:off x="838200" y="1796261"/>
              <a:ext cx="408448" cy="408448"/>
            </a:xfrm>
            <a:prstGeom prst="ellipse">
              <a:avLst/>
            </a:prstGeom>
            <a:solidFill>
              <a:srgbClr val="028EEE"/>
            </a:solidFill>
            <a:ln>
              <a:noFill/>
            </a:ln>
          </p:spPr>
          <p:txBody>
            <a:bodyPr spcFirstLastPara="1" wrap="non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b="1" dirty="0">
                  <a:solidFill>
                    <a:schemeClr val="lt1"/>
                  </a:solidFill>
                  <a:latin typeface="Arial" panose="020B0604020202020204" pitchFamily="34" charset="0"/>
                  <a:ea typeface="Calibri"/>
                  <a:cs typeface="Arial" panose="020B0604020202020204" pitchFamily="34" charset="0"/>
                  <a:sym typeface="Calibri"/>
                </a:rPr>
                <a:t>01</a:t>
              </a:r>
            </a:p>
          </p:txBody>
        </p:sp>
        <p:sp>
          <p:nvSpPr>
            <p:cNvPr id="21" name="Google Shape;141;p3">
              <a:extLst>
                <a:ext uri="{FF2B5EF4-FFF2-40B4-BE49-F238E27FC236}">
                  <a16:creationId xmlns:a16="http://schemas.microsoft.com/office/drawing/2014/main" id="{8241EA59-4AEF-329D-A012-29AB59B66BA0}"/>
                </a:ext>
              </a:extLst>
            </p:cNvPr>
            <p:cNvSpPr/>
            <p:nvPr/>
          </p:nvSpPr>
          <p:spPr>
            <a:xfrm>
              <a:off x="838200" y="2530989"/>
              <a:ext cx="408448" cy="408448"/>
            </a:xfrm>
            <a:prstGeom prst="ellipse">
              <a:avLst/>
            </a:prstGeom>
            <a:solidFill>
              <a:srgbClr val="ABB8C3"/>
            </a:solidFill>
            <a:ln>
              <a:noFill/>
            </a:ln>
          </p:spPr>
          <p:txBody>
            <a:bodyPr spcFirstLastPara="1" wrap="non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b="1" dirty="0">
                  <a:solidFill>
                    <a:schemeClr val="lt1"/>
                  </a:solidFill>
                  <a:latin typeface="Arial" panose="020B0604020202020204" pitchFamily="34" charset="0"/>
                  <a:ea typeface="Calibri"/>
                  <a:cs typeface="Arial" panose="020B0604020202020204" pitchFamily="34" charset="0"/>
                  <a:sym typeface="Calibri"/>
                </a:rPr>
                <a:t>02</a:t>
              </a:r>
            </a:p>
          </p:txBody>
        </p:sp>
        <p:sp>
          <p:nvSpPr>
            <p:cNvPr id="24" name="Google Shape;141;p3">
              <a:extLst>
                <a:ext uri="{FF2B5EF4-FFF2-40B4-BE49-F238E27FC236}">
                  <a16:creationId xmlns:a16="http://schemas.microsoft.com/office/drawing/2014/main" id="{E52A8E6E-3477-4D4A-BD25-0D5BED35EF85}"/>
                </a:ext>
              </a:extLst>
            </p:cNvPr>
            <p:cNvSpPr/>
            <p:nvPr/>
          </p:nvSpPr>
          <p:spPr>
            <a:xfrm>
              <a:off x="838200" y="3330344"/>
              <a:ext cx="408448" cy="408448"/>
            </a:xfrm>
            <a:prstGeom prst="ellipse">
              <a:avLst/>
            </a:prstGeom>
            <a:solidFill>
              <a:srgbClr val="028EEE"/>
            </a:solidFill>
            <a:ln>
              <a:noFill/>
            </a:ln>
          </p:spPr>
          <p:txBody>
            <a:bodyPr spcFirstLastPara="1" wrap="non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b="1" dirty="0">
                  <a:solidFill>
                    <a:schemeClr val="lt1"/>
                  </a:solidFill>
                  <a:latin typeface="Arial" panose="020B0604020202020204" pitchFamily="34" charset="0"/>
                  <a:ea typeface="Calibri"/>
                  <a:cs typeface="Arial" panose="020B0604020202020204" pitchFamily="34" charset="0"/>
                  <a:sym typeface="Calibri"/>
                </a:rPr>
                <a:t>03</a:t>
              </a:r>
            </a:p>
          </p:txBody>
        </p:sp>
        <p:sp>
          <p:nvSpPr>
            <p:cNvPr id="33" name="Google Shape;141;p3">
              <a:extLst>
                <a:ext uri="{FF2B5EF4-FFF2-40B4-BE49-F238E27FC236}">
                  <a16:creationId xmlns:a16="http://schemas.microsoft.com/office/drawing/2014/main" id="{943DA374-6D5A-01AD-4D18-8B7CCA05A0C6}"/>
                </a:ext>
              </a:extLst>
            </p:cNvPr>
            <p:cNvSpPr/>
            <p:nvPr/>
          </p:nvSpPr>
          <p:spPr>
            <a:xfrm>
              <a:off x="838200" y="4058444"/>
              <a:ext cx="408448" cy="408448"/>
            </a:xfrm>
            <a:prstGeom prst="ellipse">
              <a:avLst/>
            </a:prstGeom>
            <a:solidFill>
              <a:srgbClr val="ABB8C3"/>
            </a:solidFill>
            <a:ln>
              <a:noFill/>
            </a:ln>
          </p:spPr>
          <p:txBody>
            <a:bodyPr spcFirstLastPara="1" wrap="non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b="1" dirty="0">
                  <a:solidFill>
                    <a:schemeClr val="lt1"/>
                  </a:solidFill>
                  <a:latin typeface="Arial" panose="020B0604020202020204" pitchFamily="34" charset="0"/>
                  <a:ea typeface="Calibri"/>
                  <a:cs typeface="Arial" panose="020B0604020202020204" pitchFamily="34" charset="0"/>
                  <a:sym typeface="Calibri"/>
                </a:rPr>
                <a:t>04</a:t>
              </a:r>
            </a:p>
          </p:txBody>
        </p:sp>
        <p:sp>
          <p:nvSpPr>
            <p:cNvPr id="34" name="Google Shape;141;p3">
              <a:extLst>
                <a:ext uri="{FF2B5EF4-FFF2-40B4-BE49-F238E27FC236}">
                  <a16:creationId xmlns:a16="http://schemas.microsoft.com/office/drawing/2014/main" id="{2D164212-2A00-3521-3DFD-C293995AABD7}"/>
                </a:ext>
              </a:extLst>
            </p:cNvPr>
            <p:cNvSpPr/>
            <p:nvPr/>
          </p:nvSpPr>
          <p:spPr>
            <a:xfrm>
              <a:off x="838200" y="4761497"/>
              <a:ext cx="408448" cy="408448"/>
            </a:xfrm>
            <a:prstGeom prst="ellipse">
              <a:avLst/>
            </a:prstGeom>
            <a:solidFill>
              <a:srgbClr val="028EEE"/>
            </a:solidFill>
            <a:ln>
              <a:noFill/>
            </a:ln>
          </p:spPr>
          <p:txBody>
            <a:bodyPr spcFirstLastPara="1" wrap="non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b="1" dirty="0">
                  <a:solidFill>
                    <a:schemeClr val="lt1"/>
                  </a:solidFill>
                  <a:latin typeface="Arial" panose="020B0604020202020204" pitchFamily="34" charset="0"/>
                  <a:ea typeface="Calibri"/>
                  <a:cs typeface="Arial" panose="020B0604020202020204" pitchFamily="34" charset="0"/>
                  <a:sym typeface="Calibri"/>
                </a:rPr>
                <a:t>05</a:t>
              </a:r>
            </a:p>
          </p:txBody>
        </p:sp>
      </p:grpSp>
    </p:spTree>
    <p:extLst>
      <p:ext uri="{BB962C8B-B14F-4D97-AF65-F5344CB8AC3E}">
        <p14:creationId xmlns:p14="http://schemas.microsoft.com/office/powerpoint/2010/main" val="183667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B000AD1E-9055-732A-0B9D-DEC92E4A69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350" y="1828781"/>
            <a:ext cx="9941046" cy="4338480"/>
          </a:xfrm>
          <a:prstGeom prst="rect">
            <a:avLst/>
          </a:prstGeom>
        </p:spPr>
      </p:pic>
      <p:pic>
        <p:nvPicPr>
          <p:cNvPr id="44" name="Graphic 43">
            <a:extLst>
              <a:ext uri="{FF2B5EF4-FFF2-40B4-BE49-F238E27FC236}">
                <a16:creationId xmlns:a16="http://schemas.microsoft.com/office/drawing/2014/main" id="{22DB4E22-C5C4-F03F-6E80-48B98725C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9706" y="4231866"/>
            <a:ext cx="806847" cy="742812"/>
          </a:xfrm>
          <a:prstGeom prst="rect">
            <a:avLst/>
          </a:prstGeom>
        </p:spPr>
      </p:pic>
      <p:pic>
        <p:nvPicPr>
          <p:cNvPr id="45" name="Graphic 44">
            <a:extLst>
              <a:ext uri="{FF2B5EF4-FFF2-40B4-BE49-F238E27FC236}">
                <a16:creationId xmlns:a16="http://schemas.microsoft.com/office/drawing/2014/main" id="{F2278C06-BD23-9171-28E2-1012AFFDFD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08984" y="4912260"/>
            <a:ext cx="755619" cy="755618"/>
          </a:xfrm>
          <a:prstGeom prst="rect">
            <a:avLst/>
          </a:prstGeom>
        </p:spPr>
      </p:pic>
      <p:pic>
        <p:nvPicPr>
          <p:cNvPr id="46" name="Graphic 45">
            <a:extLst>
              <a:ext uri="{FF2B5EF4-FFF2-40B4-BE49-F238E27FC236}">
                <a16:creationId xmlns:a16="http://schemas.microsoft.com/office/drawing/2014/main" id="{C29CC68A-A10E-8BAC-6346-EBF1EC82CA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6930" y="4423703"/>
            <a:ext cx="614740" cy="768426"/>
          </a:xfrm>
          <a:prstGeom prst="rect">
            <a:avLst/>
          </a:prstGeom>
        </p:spPr>
      </p:pic>
      <p:pic>
        <p:nvPicPr>
          <p:cNvPr id="47" name="Graphic 46">
            <a:extLst>
              <a:ext uri="{FF2B5EF4-FFF2-40B4-BE49-F238E27FC236}">
                <a16:creationId xmlns:a16="http://schemas.microsoft.com/office/drawing/2014/main" id="{D18E3734-48AD-5417-117F-8113FF48D0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30010" y="2060490"/>
            <a:ext cx="768426" cy="768426"/>
          </a:xfrm>
          <a:prstGeom prst="rect">
            <a:avLst/>
          </a:prstGeom>
        </p:spPr>
      </p:pic>
      <p:pic>
        <p:nvPicPr>
          <p:cNvPr id="48" name="Graphic 47">
            <a:extLst>
              <a:ext uri="{FF2B5EF4-FFF2-40B4-BE49-F238E27FC236}">
                <a16:creationId xmlns:a16="http://schemas.microsoft.com/office/drawing/2014/main" id="{129B1430-F49C-32E7-AEF4-65399469D80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78728" y="2310624"/>
            <a:ext cx="768426" cy="768426"/>
          </a:xfrm>
          <a:prstGeom prst="rect">
            <a:avLst/>
          </a:prstGeom>
        </p:spPr>
      </p:pic>
      <p:sp>
        <p:nvSpPr>
          <p:cNvPr id="52" name="TextBox 51">
            <a:extLst>
              <a:ext uri="{FF2B5EF4-FFF2-40B4-BE49-F238E27FC236}">
                <a16:creationId xmlns:a16="http://schemas.microsoft.com/office/drawing/2014/main" id="{4647A912-36E5-9AF3-C1EE-8DEDC70EAF8F}"/>
              </a:ext>
            </a:extLst>
          </p:cNvPr>
          <p:cNvSpPr txBox="1"/>
          <p:nvPr/>
        </p:nvSpPr>
        <p:spPr>
          <a:xfrm>
            <a:off x="1152604" y="5044299"/>
            <a:ext cx="1724223" cy="321188"/>
          </a:xfrm>
          <a:prstGeom prst="rect">
            <a:avLst/>
          </a:prstGeom>
          <a:noFill/>
        </p:spPr>
        <p:txBody>
          <a:bodyPr wrap="square">
            <a:spAutoFit/>
          </a:bodyPr>
          <a:lstStyle/>
          <a:p>
            <a:r>
              <a:rPr lang="en-US" sz="1800" b="1" dirty="0">
                <a:effectLst/>
                <a:latin typeface="Arial" panose="020B0604020202020204" pitchFamily="34" charset="0"/>
                <a:ea typeface="Calibri" panose="020F0502020204030204" pitchFamily="34" charset="0"/>
                <a:cs typeface="Arial" panose="020B0604020202020204" pitchFamily="34" charset="0"/>
              </a:rPr>
              <a:t>Data Generation</a:t>
            </a:r>
          </a:p>
        </p:txBody>
      </p:sp>
      <p:sp>
        <p:nvSpPr>
          <p:cNvPr id="54" name="TextBox 53">
            <a:extLst>
              <a:ext uri="{FF2B5EF4-FFF2-40B4-BE49-F238E27FC236}">
                <a16:creationId xmlns:a16="http://schemas.microsoft.com/office/drawing/2014/main" id="{992A206B-9F7D-0D48-3120-BBB806277124}"/>
              </a:ext>
            </a:extLst>
          </p:cNvPr>
          <p:cNvSpPr txBox="1"/>
          <p:nvPr/>
        </p:nvSpPr>
        <p:spPr>
          <a:xfrm>
            <a:off x="4772184" y="5719028"/>
            <a:ext cx="1223383" cy="369332"/>
          </a:xfrm>
          <a:prstGeom prst="rect">
            <a:avLst/>
          </a:prstGeom>
          <a:noFill/>
        </p:spPr>
        <p:txBody>
          <a:bodyPr wrap="square">
            <a:spAutoFit/>
          </a:bodyPr>
          <a:lstStyle/>
          <a:p>
            <a:r>
              <a:rPr lang="en-US" sz="1800" b="1" dirty="0">
                <a:effectLst/>
                <a:latin typeface="Arial" panose="020B0604020202020204" pitchFamily="34" charset="0"/>
                <a:ea typeface="Calibri" panose="020F0502020204030204" pitchFamily="34" charset="0"/>
                <a:cs typeface="Arial" panose="020B0604020202020204" pitchFamily="34" charset="0"/>
              </a:rPr>
              <a:t>QSAR</a:t>
            </a:r>
            <a:endParaRPr lang="en-US" dirty="0"/>
          </a:p>
        </p:txBody>
      </p:sp>
      <p:sp>
        <p:nvSpPr>
          <p:cNvPr id="56" name="TextBox 55">
            <a:extLst>
              <a:ext uri="{FF2B5EF4-FFF2-40B4-BE49-F238E27FC236}">
                <a16:creationId xmlns:a16="http://schemas.microsoft.com/office/drawing/2014/main" id="{7051DD76-CE3F-9265-BD3E-90D0B4AC61FC}"/>
              </a:ext>
            </a:extLst>
          </p:cNvPr>
          <p:cNvSpPr txBox="1"/>
          <p:nvPr/>
        </p:nvSpPr>
        <p:spPr>
          <a:xfrm>
            <a:off x="6115433" y="5311837"/>
            <a:ext cx="1103908" cy="321188"/>
          </a:xfrm>
          <a:prstGeom prst="rect">
            <a:avLst/>
          </a:prstGeom>
          <a:noFill/>
        </p:spPr>
        <p:txBody>
          <a:bodyPr wrap="square">
            <a:spAutoFit/>
          </a:bodyPr>
          <a:lstStyle/>
          <a:p>
            <a:pPr algn="ctr"/>
            <a:r>
              <a:rPr lang="en-US" sz="1800" b="1" dirty="0">
                <a:effectLst/>
                <a:latin typeface="Arial" panose="020B0604020202020204" pitchFamily="34" charset="0"/>
                <a:ea typeface="Calibri" panose="020F0502020204030204" pitchFamily="34" charset="0"/>
                <a:cs typeface="Arial" panose="020B0604020202020204" pitchFamily="34" charset="0"/>
              </a:rPr>
              <a:t>Toxicity</a:t>
            </a:r>
            <a:endParaRPr lang="en-US" dirty="0"/>
          </a:p>
        </p:txBody>
      </p:sp>
      <p:sp>
        <p:nvSpPr>
          <p:cNvPr id="58" name="TextBox 57">
            <a:extLst>
              <a:ext uri="{FF2B5EF4-FFF2-40B4-BE49-F238E27FC236}">
                <a16:creationId xmlns:a16="http://schemas.microsoft.com/office/drawing/2014/main" id="{048F4E56-7AA9-FBF1-17A0-97EE7DF29092}"/>
              </a:ext>
            </a:extLst>
          </p:cNvPr>
          <p:cNvSpPr txBox="1"/>
          <p:nvPr/>
        </p:nvSpPr>
        <p:spPr>
          <a:xfrm>
            <a:off x="5838240" y="2886074"/>
            <a:ext cx="2085579" cy="369332"/>
          </a:xfrm>
          <a:prstGeom prst="rect">
            <a:avLst/>
          </a:prstGeom>
          <a:noFill/>
        </p:spPr>
        <p:txBody>
          <a:bodyPr wrap="square">
            <a:spAutoFit/>
          </a:bodyPr>
          <a:lstStyle/>
          <a:p>
            <a:r>
              <a:rPr lang="en-US" sz="1800" b="1" dirty="0">
                <a:effectLst/>
                <a:latin typeface="Arial" panose="020B0604020202020204" pitchFamily="34" charset="0"/>
                <a:ea typeface="Calibri" panose="020F0502020204030204" pitchFamily="34" charset="0"/>
                <a:cs typeface="Arial" panose="020B0604020202020204" pitchFamily="34" charset="0"/>
              </a:rPr>
              <a:t>Retrosynthesis</a:t>
            </a:r>
          </a:p>
        </p:txBody>
      </p:sp>
      <p:sp>
        <p:nvSpPr>
          <p:cNvPr id="59" name="TextBox 58">
            <a:extLst>
              <a:ext uri="{FF2B5EF4-FFF2-40B4-BE49-F238E27FC236}">
                <a16:creationId xmlns:a16="http://schemas.microsoft.com/office/drawing/2014/main" id="{B6CE0073-1DED-D50F-0F03-0C327B00D659}"/>
              </a:ext>
            </a:extLst>
          </p:cNvPr>
          <p:cNvSpPr txBox="1"/>
          <p:nvPr/>
        </p:nvSpPr>
        <p:spPr>
          <a:xfrm>
            <a:off x="9259829" y="3109253"/>
            <a:ext cx="1538566" cy="646331"/>
          </a:xfrm>
          <a:prstGeom prst="rect">
            <a:avLst/>
          </a:prstGeom>
          <a:noFill/>
        </p:spPr>
        <p:txBody>
          <a:bodyPr wrap="square">
            <a:spAutoFit/>
          </a:bodyPr>
          <a:lstStyle/>
          <a:p>
            <a:pPr algn="r"/>
            <a:r>
              <a:rPr lang="en-US" sz="1800" b="1" dirty="0">
                <a:effectLst/>
                <a:latin typeface="Arial" panose="020B0604020202020204" pitchFamily="34" charset="0"/>
                <a:ea typeface="Calibri" panose="020F0502020204030204" pitchFamily="34" charset="0"/>
                <a:cs typeface="Arial" panose="020B0604020202020204" pitchFamily="34" charset="0"/>
              </a:rPr>
              <a:t>Drug Repurpose</a:t>
            </a:r>
          </a:p>
        </p:txBody>
      </p:sp>
      <p:sp>
        <p:nvSpPr>
          <p:cNvPr id="60" name="Oval 59">
            <a:extLst>
              <a:ext uri="{FF2B5EF4-FFF2-40B4-BE49-F238E27FC236}">
                <a16:creationId xmlns:a16="http://schemas.microsoft.com/office/drawing/2014/main" id="{A095C850-1FB1-A137-C92F-D7E04A638EDC}"/>
              </a:ext>
            </a:extLst>
          </p:cNvPr>
          <p:cNvSpPr/>
          <p:nvPr/>
        </p:nvSpPr>
        <p:spPr>
          <a:xfrm>
            <a:off x="1319767" y="3722645"/>
            <a:ext cx="519879" cy="51987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Arial" panose="020B0604020202020204" pitchFamily="34" charset="0"/>
                <a:cs typeface="Arial" panose="020B0604020202020204" pitchFamily="34" charset="0"/>
              </a:rPr>
              <a:t>01</a:t>
            </a:r>
          </a:p>
        </p:txBody>
      </p:sp>
      <p:sp>
        <p:nvSpPr>
          <p:cNvPr id="62" name="Oval 61">
            <a:extLst>
              <a:ext uri="{FF2B5EF4-FFF2-40B4-BE49-F238E27FC236}">
                <a16:creationId xmlns:a16="http://schemas.microsoft.com/office/drawing/2014/main" id="{69844BB9-864D-EE77-8C87-4E94ECD4D614}"/>
              </a:ext>
            </a:extLst>
          </p:cNvPr>
          <p:cNvSpPr/>
          <p:nvPr/>
        </p:nvSpPr>
        <p:spPr>
          <a:xfrm>
            <a:off x="4289105" y="5643755"/>
            <a:ext cx="519879" cy="51987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Arial" panose="020B0604020202020204" pitchFamily="34" charset="0"/>
                <a:cs typeface="Arial" panose="020B0604020202020204" pitchFamily="34" charset="0"/>
              </a:rPr>
              <a:t>02</a:t>
            </a:r>
          </a:p>
        </p:txBody>
      </p:sp>
      <p:sp>
        <p:nvSpPr>
          <p:cNvPr id="63" name="Oval 62">
            <a:extLst>
              <a:ext uri="{FF2B5EF4-FFF2-40B4-BE49-F238E27FC236}">
                <a16:creationId xmlns:a16="http://schemas.microsoft.com/office/drawing/2014/main" id="{6752E2E4-D622-5AE1-5B7A-F7B7AC1F696B}"/>
              </a:ext>
            </a:extLst>
          </p:cNvPr>
          <p:cNvSpPr/>
          <p:nvPr/>
        </p:nvSpPr>
        <p:spPr>
          <a:xfrm>
            <a:off x="6881030" y="3971926"/>
            <a:ext cx="519879" cy="51987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Arial" panose="020B0604020202020204" pitchFamily="34" charset="0"/>
                <a:cs typeface="Arial" panose="020B0604020202020204" pitchFamily="34" charset="0"/>
              </a:rPr>
              <a:t>03</a:t>
            </a:r>
          </a:p>
        </p:txBody>
      </p:sp>
      <p:sp>
        <p:nvSpPr>
          <p:cNvPr id="64" name="Oval 63">
            <a:extLst>
              <a:ext uri="{FF2B5EF4-FFF2-40B4-BE49-F238E27FC236}">
                <a16:creationId xmlns:a16="http://schemas.microsoft.com/office/drawing/2014/main" id="{708C8FDE-CE11-306C-8261-F5AFAA8D9E01}"/>
              </a:ext>
            </a:extLst>
          </p:cNvPr>
          <p:cNvSpPr/>
          <p:nvPr/>
        </p:nvSpPr>
        <p:spPr>
          <a:xfrm>
            <a:off x="5602051" y="2014878"/>
            <a:ext cx="519879" cy="51987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Arial" panose="020B0604020202020204" pitchFamily="34" charset="0"/>
                <a:cs typeface="Arial" panose="020B0604020202020204" pitchFamily="34" charset="0"/>
              </a:rPr>
              <a:t>04</a:t>
            </a:r>
          </a:p>
        </p:txBody>
      </p:sp>
      <p:sp>
        <p:nvSpPr>
          <p:cNvPr id="65" name="Oval 64">
            <a:extLst>
              <a:ext uri="{FF2B5EF4-FFF2-40B4-BE49-F238E27FC236}">
                <a16:creationId xmlns:a16="http://schemas.microsoft.com/office/drawing/2014/main" id="{F52B8028-604E-79F1-E275-E55BF060F012}"/>
              </a:ext>
            </a:extLst>
          </p:cNvPr>
          <p:cNvSpPr/>
          <p:nvPr/>
        </p:nvSpPr>
        <p:spPr>
          <a:xfrm>
            <a:off x="10798395" y="2336841"/>
            <a:ext cx="519879" cy="519879"/>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Arial" panose="020B0604020202020204" pitchFamily="34" charset="0"/>
                <a:cs typeface="Arial" panose="020B0604020202020204" pitchFamily="34" charset="0"/>
              </a:rPr>
              <a:t>05</a:t>
            </a:r>
          </a:p>
        </p:txBody>
      </p:sp>
      <p:grpSp>
        <p:nvGrpSpPr>
          <p:cNvPr id="2" name="Group 1">
            <a:extLst>
              <a:ext uri="{FF2B5EF4-FFF2-40B4-BE49-F238E27FC236}">
                <a16:creationId xmlns:a16="http://schemas.microsoft.com/office/drawing/2014/main" id="{9C8754EF-A579-B365-13B2-0F1541D3620B}"/>
              </a:ext>
            </a:extLst>
          </p:cNvPr>
          <p:cNvGrpSpPr/>
          <p:nvPr/>
        </p:nvGrpSpPr>
        <p:grpSpPr>
          <a:xfrm>
            <a:off x="8591127" y="424335"/>
            <a:ext cx="2711873" cy="404081"/>
            <a:chOff x="8123091" y="492670"/>
            <a:chExt cx="2711873" cy="404081"/>
          </a:xfrm>
        </p:grpSpPr>
        <p:pic>
          <p:nvPicPr>
            <p:cNvPr id="3" name="Graphic 2">
              <a:extLst>
                <a:ext uri="{FF2B5EF4-FFF2-40B4-BE49-F238E27FC236}">
                  <a16:creationId xmlns:a16="http://schemas.microsoft.com/office/drawing/2014/main" id="{8F24128A-CE06-2FDF-F173-7AE4459D5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23091" y="512342"/>
              <a:ext cx="1139788" cy="378950"/>
            </a:xfrm>
            <a:prstGeom prst="rect">
              <a:avLst/>
            </a:prstGeom>
          </p:spPr>
        </p:pic>
        <p:pic>
          <p:nvPicPr>
            <p:cNvPr id="4" name="Picture 3">
              <a:extLst>
                <a:ext uri="{FF2B5EF4-FFF2-40B4-BE49-F238E27FC236}">
                  <a16:creationId xmlns:a16="http://schemas.microsoft.com/office/drawing/2014/main" id="{A2D192DA-5624-F9E0-0249-1C25FEE1BE3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45840" y="492670"/>
              <a:ext cx="1389124" cy="404081"/>
            </a:xfrm>
            <a:prstGeom prst="rect">
              <a:avLst/>
            </a:prstGeom>
            <a:ln>
              <a:noFill/>
            </a:ln>
          </p:spPr>
        </p:pic>
      </p:grpSp>
      <p:sp>
        <p:nvSpPr>
          <p:cNvPr id="5" name="Title 4">
            <a:extLst>
              <a:ext uri="{FF2B5EF4-FFF2-40B4-BE49-F238E27FC236}">
                <a16:creationId xmlns:a16="http://schemas.microsoft.com/office/drawing/2014/main" id="{C485D01A-1EC1-59D5-B370-BB49F89D0108}"/>
              </a:ext>
            </a:extLst>
          </p:cNvPr>
          <p:cNvSpPr>
            <a:spLocks noGrp="1"/>
          </p:cNvSpPr>
          <p:nvPr>
            <p:ph type="title"/>
          </p:nvPr>
        </p:nvSpPr>
        <p:spPr/>
        <p:txBody>
          <a:bodyPr>
            <a:normAutofit/>
          </a:bodyPr>
          <a:lstStyle/>
          <a:p>
            <a:r>
              <a:rPr lang="en-US" sz="3600" b="1" kern="1200" dirty="0">
                <a:solidFill>
                  <a:srgbClr val="0693E3"/>
                </a:solidFill>
                <a:latin typeface="Arial" panose="020B0604020202020204" pitchFamily="34" charset="0"/>
                <a:ea typeface="+mj-ea"/>
                <a:cs typeface="Arial" panose="020B0604020202020204" pitchFamily="34" charset="0"/>
              </a:rPr>
              <a:t>TOPIA’s</a:t>
            </a:r>
            <a:r>
              <a:rPr lang="en-US" sz="3600" kern="1200" dirty="0">
                <a:solidFill>
                  <a:schemeClr val="tx1"/>
                </a:solidFill>
                <a:latin typeface="Arial" panose="020B0604020202020204" pitchFamily="34" charset="0"/>
                <a:ea typeface="+mj-ea"/>
                <a:cs typeface="Arial" panose="020B0604020202020204" pitchFamily="34" charset="0"/>
              </a:rPr>
              <a:t> Service Technologies</a:t>
            </a:r>
            <a:endParaRPr lang="en-IN" sz="3600" dirty="0"/>
          </a:p>
        </p:txBody>
      </p:sp>
    </p:spTree>
    <p:extLst>
      <p:ext uri="{BB962C8B-B14F-4D97-AF65-F5344CB8AC3E}">
        <p14:creationId xmlns:p14="http://schemas.microsoft.com/office/powerpoint/2010/main" val="11704031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TotalTime>
  <Words>1399</Words>
  <Application>Microsoft Office PowerPoint</Application>
  <PresentationFormat>Widescreen</PresentationFormat>
  <Paragraphs>203</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Open Sans</vt:lpstr>
      <vt:lpstr>Plus Jakarta Sans</vt:lpstr>
      <vt:lpstr>Plus Jakarta Sans ExtraBold</vt:lpstr>
      <vt:lpstr>Wingdings</vt:lpstr>
      <vt:lpstr>1_Office Theme</vt:lpstr>
      <vt:lpstr>PowerPoint Presentation</vt:lpstr>
      <vt:lpstr>PowerPoint Presentation</vt:lpstr>
      <vt:lpstr>What We Do</vt:lpstr>
      <vt:lpstr>SMAG Methodology  </vt:lpstr>
      <vt:lpstr>Salient Points of SMAG </vt:lpstr>
      <vt:lpstr>Key Products and Services </vt:lpstr>
      <vt:lpstr>Comparative Advantage of Topia’s SMAG Methodology</vt:lpstr>
      <vt:lpstr>Process Flow of SMAG</vt:lpstr>
      <vt:lpstr>TOPIA’s Service Technologies</vt:lpstr>
      <vt:lpstr>Molecules Generation Model Process Flow</vt:lpstr>
      <vt:lpstr>Molecules Generation Model Architecture</vt:lpstr>
      <vt:lpstr>Description of  Molecule Generation Architecture</vt:lpstr>
      <vt:lpstr>QSAR Model Process Flow </vt:lpstr>
      <vt:lpstr>QSAR Model Architecture</vt:lpstr>
      <vt:lpstr>Description of QSAR Model Architecture</vt:lpstr>
      <vt:lpstr>PowerPoint Presentation</vt:lpstr>
      <vt:lpstr>Toxicity Model architecture</vt:lpstr>
      <vt:lpstr>Toxicity Model architecture </vt:lpstr>
      <vt:lpstr>Retrosynthesis Process Flow </vt:lpstr>
      <vt:lpstr>Retrosynthesis Model Architecture</vt:lpstr>
      <vt:lpstr>PowerPoint Presentation</vt:lpstr>
      <vt:lpstr>Process flow of Drug Repurposing</vt:lpstr>
      <vt:lpstr>Drug Repurposing Architecture </vt:lpstr>
      <vt:lpstr>Knowledge Graph for Repurposing </vt:lpstr>
      <vt:lpstr>PowerPoint Presentation</vt:lpstr>
      <vt:lpstr>Graph visualization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Bhatt</dc:creator>
  <cp:lastModifiedBy>Prince Panchal</cp:lastModifiedBy>
  <cp:revision>48</cp:revision>
  <dcterms:created xsi:type="dcterms:W3CDTF">2024-04-23T06:42:59Z</dcterms:created>
  <dcterms:modified xsi:type="dcterms:W3CDTF">2024-12-11T07:37:42Z</dcterms:modified>
</cp:coreProperties>
</file>